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75" r:id="rId5"/>
    <p:sldId id="323" r:id="rId6"/>
    <p:sldId id="324" r:id="rId7"/>
    <p:sldId id="376" r:id="rId8"/>
    <p:sldId id="377" r:id="rId9"/>
    <p:sldId id="378" r:id="rId10"/>
    <p:sldId id="379" r:id="rId11"/>
    <p:sldId id="325" r:id="rId12"/>
    <p:sldId id="326" r:id="rId13"/>
    <p:sldId id="368" r:id="rId14"/>
    <p:sldId id="369" r:id="rId15"/>
    <p:sldId id="328" r:id="rId16"/>
    <p:sldId id="370" r:id="rId17"/>
    <p:sldId id="371" r:id="rId18"/>
    <p:sldId id="372" r:id="rId19"/>
    <p:sldId id="373" r:id="rId20"/>
    <p:sldId id="374" r:id="rId21"/>
    <p:sldId id="293" r:id="rId22"/>
    <p:sldId id="294" r:id="rId23"/>
    <p:sldId id="409" r:id="rId24"/>
    <p:sldId id="305" r:id="rId25"/>
    <p:sldId id="296" r:id="rId26"/>
    <p:sldId id="297" r:id="rId27"/>
    <p:sldId id="298" r:id="rId28"/>
    <p:sldId id="402" r:id="rId29"/>
    <p:sldId id="299" r:id="rId30"/>
    <p:sldId id="406" r:id="rId31"/>
    <p:sldId id="300" r:id="rId32"/>
    <p:sldId id="403" r:id="rId33"/>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gs" Target="tags/tag26.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4.emf"/><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3.emf"/><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38.emf"/><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image" Target="../media/image42.emf"/><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46.emf"/><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1.emf"/><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emf"/><Relationship Id="rId1"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emf"/><Relationship Id="rId3" Type="http://schemas.openxmlformats.org/officeDocument/2006/relationships/tags" Target="../tags/tag2.xml"/><Relationship Id="rId2" Type="http://schemas.openxmlformats.org/officeDocument/2006/relationships/image" Target="../media/image10.emf"/><Relationship Id="rId1" Type="http://schemas.openxmlformats.org/officeDocument/2006/relationships/image" Target="../media/image9.emf"/></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xml"/><Relationship Id="rId4" Type="http://schemas.openxmlformats.org/officeDocument/2006/relationships/image" Target="../media/image21.emf"/><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图片 2"/>
          <p:cNvPicPr>
            <a:picLocks noChangeAspect="1"/>
          </p:cNvPicPr>
          <p:nvPr/>
        </p:nvPicPr>
        <p:blipFill>
          <a:blip r:embed="rId1"/>
          <a:srcRect l="712" r="-712"/>
          <a:stretch>
            <a:fillRect/>
          </a:stretch>
        </p:blipFill>
        <p:spPr>
          <a:xfrm>
            <a:off x="560705" y="0"/>
            <a:ext cx="11700510" cy="4358640"/>
          </a:xfrm>
          <a:prstGeom prst="rect">
            <a:avLst/>
          </a:prstGeom>
          <a:noFill/>
          <a:ln w="9525">
            <a:noFill/>
          </a:ln>
        </p:spPr>
      </p:pic>
      <p:sp>
        <p:nvSpPr>
          <p:cNvPr id="25" name="Line 7"/>
          <p:cNvSpPr>
            <a:spLocks noChangeShapeType="1"/>
          </p:cNvSpPr>
          <p:nvPr/>
        </p:nvSpPr>
        <p:spPr bwMode="auto">
          <a:xfrm flipH="1">
            <a:off x="1445796" y="647931"/>
            <a:ext cx="1534768" cy="3177575"/>
          </a:xfrm>
          <a:prstGeom prst="line">
            <a:avLst/>
          </a:prstGeom>
          <a:noFill/>
          <a:ln w="9525" cap="flat">
            <a:solidFill>
              <a:schemeClr val="accent1">
                <a:lumMod val="60000"/>
                <a:lumOff val="40000"/>
              </a:schemeClr>
            </a:solidFill>
            <a:prstDash val="solid"/>
            <a:miter lim="800000"/>
          </a:ln>
          <a:extLst>
            <a:ext uri="{909E8E84-426E-40DD-AFC4-6F175D3DCCD1}">
              <a14:hiddenFill xmlns:a14="http://schemas.microsoft.com/office/drawing/2010/main">
                <a:noFill/>
              </a14:hiddenFill>
            </a:ext>
          </a:extLst>
        </p:spPr>
        <p:txBody>
          <a:bodyPr vert="horz" wrap="square" lIns="91406" tIns="45703" rIns="91406" bIns="45703" numCol="1" anchor="t" anchorCtr="0" compatLnSpc="1"/>
          <a:lstStyle/>
          <a:p>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7" name="Line 9"/>
          <p:cNvSpPr>
            <a:spLocks noChangeShapeType="1"/>
          </p:cNvSpPr>
          <p:nvPr/>
        </p:nvSpPr>
        <p:spPr bwMode="auto">
          <a:xfrm flipH="1">
            <a:off x="11461616" y="5261937"/>
            <a:ext cx="535109" cy="1106585"/>
          </a:xfrm>
          <a:prstGeom prst="line">
            <a:avLst/>
          </a:prstGeom>
          <a:noFill/>
          <a:ln w="9525" cap="flat">
            <a:solidFill>
              <a:schemeClr val="accent1">
                <a:lumMod val="60000"/>
                <a:lumOff val="40000"/>
              </a:schemeClr>
            </a:solidFill>
            <a:prstDash val="solid"/>
            <a:miter lim="800000"/>
          </a:ln>
          <a:extLst>
            <a:ext uri="{909E8E84-426E-40DD-AFC4-6F175D3DCCD1}">
              <a14:hiddenFill xmlns:a14="http://schemas.microsoft.com/office/drawing/2010/main">
                <a:noFill/>
              </a14:hiddenFill>
            </a:ext>
          </a:extLst>
        </p:spPr>
        <p:txBody>
          <a:bodyPr vert="horz" wrap="square" lIns="91406" tIns="45703" rIns="91406" bIns="45703" numCol="1" anchor="t" anchorCtr="0" compatLnSpc="1"/>
          <a:lstStyle/>
          <a:p>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8" name="Line 10"/>
          <p:cNvSpPr>
            <a:spLocks noChangeShapeType="1"/>
          </p:cNvSpPr>
          <p:nvPr/>
        </p:nvSpPr>
        <p:spPr bwMode="auto">
          <a:xfrm flipH="1">
            <a:off x="11122272" y="5610262"/>
            <a:ext cx="533810" cy="1106585"/>
          </a:xfrm>
          <a:prstGeom prst="line">
            <a:avLst/>
          </a:prstGeom>
          <a:noFill/>
          <a:ln w="9525" cap="flat">
            <a:solidFill>
              <a:schemeClr val="accent1">
                <a:lumMod val="60000"/>
                <a:lumOff val="40000"/>
              </a:schemeClr>
            </a:solidFill>
            <a:prstDash val="solid"/>
            <a:miter lim="800000"/>
          </a:ln>
          <a:extLst>
            <a:ext uri="{909E8E84-426E-40DD-AFC4-6F175D3DCCD1}">
              <a14:hiddenFill xmlns:a14="http://schemas.microsoft.com/office/drawing/2010/main">
                <a:noFill/>
              </a14:hiddenFill>
            </a:ext>
          </a:extLst>
        </p:spPr>
        <p:txBody>
          <a:bodyPr vert="horz" wrap="square" lIns="91406" tIns="45703" rIns="91406" bIns="45703" numCol="1" anchor="t" anchorCtr="0" compatLnSpc="1"/>
          <a:lstStyle/>
          <a:p>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9" name="Freeform 11"/>
          <p:cNvSpPr/>
          <p:nvPr/>
        </p:nvSpPr>
        <p:spPr bwMode="auto">
          <a:xfrm>
            <a:off x="-1" y="1250"/>
            <a:ext cx="2731125" cy="4412062"/>
          </a:xfrm>
          <a:custGeom>
            <a:avLst/>
            <a:gdLst>
              <a:gd name="T0" fmla="*/ 0 w 3584"/>
              <a:gd name="T1" fmla="*/ 0 h 5786"/>
              <a:gd name="T2" fmla="*/ 3584 w 3584"/>
              <a:gd name="T3" fmla="*/ 0 h 5786"/>
              <a:gd name="T4" fmla="*/ 930 w 3584"/>
              <a:gd name="T5" fmla="*/ 5786 h 5786"/>
              <a:gd name="T6" fmla="*/ 0 w 3584"/>
              <a:gd name="T7" fmla="*/ 5786 h 5786"/>
              <a:gd name="T8" fmla="*/ 0 w 3584"/>
              <a:gd name="T9" fmla="*/ 0 h 5786"/>
            </a:gdLst>
            <a:ahLst/>
            <a:cxnLst>
              <a:cxn ang="0">
                <a:pos x="T0" y="T1"/>
              </a:cxn>
              <a:cxn ang="0">
                <a:pos x="T2" y="T3"/>
              </a:cxn>
              <a:cxn ang="0">
                <a:pos x="T4" y="T5"/>
              </a:cxn>
              <a:cxn ang="0">
                <a:pos x="T6" y="T7"/>
              </a:cxn>
              <a:cxn ang="0">
                <a:pos x="T8" y="T9"/>
              </a:cxn>
            </a:cxnLst>
            <a:rect l="0" t="0" r="r" b="b"/>
            <a:pathLst>
              <a:path w="3584" h="5786">
                <a:moveTo>
                  <a:pt x="0" y="0"/>
                </a:moveTo>
                <a:lnTo>
                  <a:pt x="3584" y="0"/>
                </a:lnTo>
                <a:lnTo>
                  <a:pt x="930" y="5786"/>
                </a:lnTo>
                <a:lnTo>
                  <a:pt x="0" y="5786"/>
                </a:lnTo>
                <a:lnTo>
                  <a:pt x="0" y="0"/>
                </a:lnTo>
                <a:close/>
              </a:path>
            </a:pathLst>
          </a:custGeom>
          <a:solidFill>
            <a:srgbClr val="62676C"/>
          </a:solidFill>
          <a:ln>
            <a:noFill/>
          </a:ln>
          <a:extLst>
            <a:ext uri="{91240B29-F687-4F45-9708-019B960494DF}">
              <a14:hiddenLine xmlns:a14="http://schemas.microsoft.com/office/drawing/2010/main" w="9525">
                <a:solidFill>
                  <a:srgbClr val="000000"/>
                </a:solidFill>
                <a:round/>
              </a14:hiddenLine>
            </a:ext>
          </a:extLst>
        </p:spPr>
        <p:txBody>
          <a:bodyPr vert="horz" wrap="square" lIns="91406" tIns="45703" rIns="91406" bIns="45703" numCol="1" anchor="t" anchorCtr="0" compatLnSpc="1"/>
          <a:lstStyle/>
          <a:p>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0" name="Freeform 12"/>
          <p:cNvSpPr/>
          <p:nvPr/>
        </p:nvSpPr>
        <p:spPr bwMode="auto">
          <a:xfrm>
            <a:off x="0" y="1270"/>
            <a:ext cx="2465705" cy="1417955"/>
          </a:xfrm>
          <a:custGeom>
            <a:avLst/>
            <a:gdLst>
              <a:gd name="T0" fmla="*/ 0 w 3236"/>
              <a:gd name="T1" fmla="*/ 0 h 5786"/>
              <a:gd name="T2" fmla="*/ 3236 w 3236"/>
              <a:gd name="T3" fmla="*/ 0 h 5786"/>
              <a:gd name="T4" fmla="*/ 582 w 3236"/>
              <a:gd name="T5" fmla="*/ 5786 h 5786"/>
              <a:gd name="T6" fmla="*/ 0 w 3236"/>
              <a:gd name="T7" fmla="*/ 5786 h 5786"/>
              <a:gd name="T8" fmla="*/ 0 w 3236"/>
              <a:gd name="T9" fmla="*/ 0 h 5786"/>
            </a:gdLst>
            <a:ahLst/>
            <a:cxnLst>
              <a:cxn ang="0">
                <a:pos x="T0" y="T1"/>
              </a:cxn>
              <a:cxn ang="0">
                <a:pos x="T2" y="T3"/>
              </a:cxn>
              <a:cxn ang="0">
                <a:pos x="T4" y="T5"/>
              </a:cxn>
              <a:cxn ang="0">
                <a:pos x="T6" y="T7"/>
              </a:cxn>
              <a:cxn ang="0">
                <a:pos x="T8" y="T9"/>
              </a:cxn>
            </a:cxnLst>
            <a:rect l="0" t="0" r="r" b="b"/>
            <a:pathLst>
              <a:path w="3236" h="5786">
                <a:moveTo>
                  <a:pt x="0" y="0"/>
                </a:moveTo>
                <a:lnTo>
                  <a:pt x="3236" y="0"/>
                </a:lnTo>
                <a:lnTo>
                  <a:pt x="582" y="5786"/>
                </a:lnTo>
                <a:lnTo>
                  <a:pt x="0" y="5786"/>
                </a:lnTo>
                <a:lnTo>
                  <a:pt x="0" y="0"/>
                </a:lnTo>
                <a:close/>
              </a:path>
            </a:pathLst>
          </a:custGeom>
          <a:solidFill>
            <a:srgbClr val="BD2531"/>
          </a:solidFill>
          <a:ln>
            <a:solidFill>
              <a:schemeClr val="accent1"/>
            </a:solidFill>
          </a:ln>
        </p:spPr>
        <p:txBody>
          <a:bodyPr vert="horz" wrap="square" lIns="91406" tIns="45703" rIns="91406" bIns="45703" numCol="1" anchor="t" anchorCtr="0" compatLnSpc="1"/>
          <a:lstStyle/>
          <a:p>
            <a:endParaRPr lang="zh-CN" altLang="en-US">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pic>
        <p:nvPicPr>
          <p:cNvPr id="2" name="图片 1"/>
          <p:cNvPicPr>
            <a:picLocks noChangeAspect="1"/>
          </p:cNvPicPr>
          <p:nvPr/>
        </p:nvPicPr>
        <p:blipFill>
          <a:blip r:embed="rId2"/>
          <a:srcRect l="18506" t="26665" r="18013" b="29728"/>
          <a:stretch>
            <a:fillRect/>
          </a:stretch>
        </p:blipFill>
        <p:spPr>
          <a:xfrm>
            <a:off x="193604" y="185967"/>
            <a:ext cx="1268268" cy="1232721"/>
          </a:xfrm>
          <a:prstGeom prst="ellipse">
            <a:avLst/>
          </a:prstGeom>
        </p:spPr>
      </p:pic>
      <p:sp>
        <p:nvSpPr>
          <p:cNvPr id="3" name="文本框 2"/>
          <p:cNvSpPr txBox="1"/>
          <p:nvPr/>
        </p:nvSpPr>
        <p:spPr>
          <a:xfrm>
            <a:off x="491490" y="4634865"/>
            <a:ext cx="11095355" cy="1733550"/>
          </a:xfrm>
          <a:prstGeom prst="rect">
            <a:avLst/>
          </a:prstGeom>
          <a:noFill/>
        </p:spPr>
        <p:txBody>
          <a:bodyPr wrap="square" rtlCol="0">
            <a:noAutofit/>
          </a:bodyPr>
          <a:p>
            <a:pPr algn="ctr"/>
            <a:r>
              <a:rPr lang="zh-CN" sz="5400" b="1" dirty="0" smtClean="0">
                <a:solidFill>
                  <a:srgbClr val="C00000"/>
                </a:solidFill>
                <a:sym typeface="+mn-ea"/>
              </a:rPr>
              <a:t>精细分析明得失</a:t>
            </a:r>
            <a:r>
              <a:rPr lang="en-US" altLang="zh-CN" sz="5400" b="1" dirty="0" smtClean="0">
                <a:solidFill>
                  <a:srgbClr val="C00000"/>
                </a:solidFill>
                <a:sym typeface="+mn-ea"/>
              </a:rPr>
              <a:t>    </a:t>
            </a:r>
            <a:r>
              <a:rPr lang="zh-CN" altLang="en-US" sz="5400" b="1" dirty="0" smtClean="0">
                <a:solidFill>
                  <a:srgbClr val="C00000"/>
                </a:solidFill>
                <a:sym typeface="+mn-ea"/>
              </a:rPr>
              <a:t>砥砺奋进扬新帆</a:t>
            </a:r>
            <a:r>
              <a:rPr lang="en-US" altLang="zh-CN" sz="5400" b="1" dirty="0" smtClean="0">
                <a:solidFill>
                  <a:srgbClr val="C00000"/>
                </a:solidFill>
                <a:sym typeface="+mn-ea"/>
              </a:rPr>
              <a:t>    </a:t>
            </a:r>
            <a:r>
              <a:rPr lang="en-US" altLang="zh-CN" sz="4000">
                <a:solidFill>
                  <a:srgbClr val="FF0000"/>
                </a:solidFill>
              </a:rPr>
              <a:t>----</a:t>
            </a:r>
            <a:r>
              <a:rPr lang="zh-CN" altLang="en-US" sz="4000">
                <a:solidFill>
                  <a:srgbClr val="FF0000"/>
                </a:solidFill>
              </a:rPr>
              <a:t>黄山中学</a:t>
            </a:r>
            <a:r>
              <a:rPr lang="en-US" altLang="zh-CN" sz="4000">
                <a:solidFill>
                  <a:srgbClr val="FF0000"/>
                </a:solidFill>
              </a:rPr>
              <a:t>2023</a:t>
            </a:r>
            <a:r>
              <a:rPr lang="zh-CN" altLang="en-US" sz="4000">
                <a:solidFill>
                  <a:srgbClr val="FF0000"/>
                </a:solidFill>
              </a:rPr>
              <a:t>级成绩</a:t>
            </a:r>
            <a:r>
              <a:rPr lang="zh-CN" altLang="en-US" sz="4000">
                <a:solidFill>
                  <a:srgbClr val="FF0000"/>
                </a:solidFill>
              </a:rPr>
              <a:t>分析会</a:t>
            </a:r>
            <a:endParaRPr lang="zh-CN" altLang="en-US" sz="40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9">
        <p:blinds dir="vert"/>
      </p:transition>
    </mc:Choice>
    <mc:Fallback>
      <p:transition>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67310" y="463550"/>
            <a:ext cx="601345" cy="5631180"/>
          </a:xfrm>
          <a:prstGeom prst="rect">
            <a:avLst/>
          </a:prstGeom>
          <a:noFill/>
        </p:spPr>
        <p:txBody>
          <a:bodyPr wrap="square" rtlCol="0">
            <a:spAutoFit/>
          </a:bodyPr>
          <a:p>
            <a:r>
              <a:rPr lang="zh-CN" altLang="en-US" sz="3600" b="1">
                <a:solidFill>
                  <a:srgbClr val="FF0000"/>
                </a:solidFill>
                <a:latin typeface="宋体" panose="02010600030101010101" pitchFamily="2" charset="-122"/>
                <a:ea typeface="宋体" panose="02010600030101010101" pitchFamily="2" charset="-122"/>
              </a:rPr>
              <a:t>英语各班单科成绩</a:t>
            </a:r>
            <a:r>
              <a:rPr lang="zh-CN" altLang="en-US" sz="3600" b="1">
                <a:solidFill>
                  <a:srgbClr val="FF0000"/>
                </a:solidFill>
                <a:latin typeface="宋体" panose="02010600030101010101" pitchFamily="2" charset="-122"/>
                <a:ea typeface="宋体" panose="02010600030101010101" pitchFamily="2" charset="-122"/>
                <a:sym typeface="+mn-ea"/>
              </a:rPr>
              <a:t>优秀</a:t>
            </a:r>
            <a:endParaRPr lang="zh-CN" altLang="en-US" sz="3600" b="1">
              <a:solidFill>
                <a:srgbClr val="FF0000"/>
              </a:solidFill>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2"/>
          <a:stretch>
            <a:fillRect/>
          </a:stretch>
        </p:blipFill>
        <p:spPr>
          <a:xfrm>
            <a:off x="793115" y="142240"/>
            <a:ext cx="2108835" cy="6271260"/>
          </a:xfrm>
          <a:prstGeom prst="rect">
            <a:avLst/>
          </a:prstGeom>
        </p:spPr>
      </p:pic>
      <p:pic>
        <p:nvPicPr>
          <p:cNvPr id="8" name="图片 7"/>
          <p:cNvPicPr>
            <a:picLocks noChangeAspect="1"/>
          </p:cNvPicPr>
          <p:nvPr/>
        </p:nvPicPr>
        <p:blipFill>
          <a:blip r:embed="rId3"/>
          <a:stretch>
            <a:fillRect/>
          </a:stretch>
        </p:blipFill>
        <p:spPr>
          <a:xfrm>
            <a:off x="2941955" y="142240"/>
            <a:ext cx="2389505" cy="6271260"/>
          </a:xfrm>
          <a:prstGeom prst="rect">
            <a:avLst/>
          </a:prstGeom>
        </p:spPr>
      </p:pic>
      <p:sp>
        <p:nvSpPr>
          <p:cNvPr id="9" name="文本框 8"/>
          <p:cNvSpPr txBox="1"/>
          <p:nvPr/>
        </p:nvSpPr>
        <p:spPr>
          <a:xfrm>
            <a:off x="5922010" y="677545"/>
            <a:ext cx="601345" cy="5631180"/>
          </a:xfrm>
          <a:prstGeom prst="rect">
            <a:avLst/>
          </a:prstGeom>
          <a:noFill/>
        </p:spPr>
        <p:txBody>
          <a:bodyPr wrap="square" rtlCol="0">
            <a:spAutoFit/>
          </a:bodyPr>
          <a:p>
            <a:r>
              <a:rPr lang="zh-CN" altLang="en-US" sz="3600" b="1">
                <a:solidFill>
                  <a:srgbClr val="FF0000"/>
                </a:solidFill>
                <a:latin typeface="宋体" panose="02010600030101010101" pitchFamily="2" charset="-122"/>
                <a:ea typeface="宋体" panose="02010600030101010101" pitchFamily="2" charset="-122"/>
              </a:rPr>
              <a:t>物理各班单科成绩</a:t>
            </a:r>
            <a:r>
              <a:rPr lang="zh-CN" altLang="en-US" sz="3600" b="1">
                <a:solidFill>
                  <a:srgbClr val="FF0000"/>
                </a:solidFill>
                <a:latin typeface="宋体" panose="02010600030101010101" pitchFamily="2" charset="-122"/>
                <a:ea typeface="宋体" panose="02010600030101010101" pitchFamily="2" charset="-122"/>
                <a:sym typeface="+mn-ea"/>
              </a:rPr>
              <a:t>优秀</a:t>
            </a:r>
            <a:endParaRPr lang="zh-CN" altLang="en-US" sz="3600" b="1">
              <a:solidFill>
                <a:srgbClr val="FF0000"/>
              </a:solidFill>
              <a:latin typeface="宋体" panose="02010600030101010101" pitchFamily="2" charset="-122"/>
              <a:ea typeface="宋体" panose="02010600030101010101" pitchFamily="2" charset="-122"/>
            </a:endParaRPr>
          </a:p>
        </p:txBody>
      </p:sp>
      <p:pic>
        <p:nvPicPr>
          <p:cNvPr id="10" name="图片 9"/>
          <p:cNvPicPr>
            <a:picLocks noChangeAspect="1"/>
          </p:cNvPicPr>
          <p:nvPr/>
        </p:nvPicPr>
        <p:blipFill>
          <a:blip r:embed="rId4"/>
          <a:stretch>
            <a:fillRect/>
          </a:stretch>
        </p:blipFill>
        <p:spPr>
          <a:xfrm>
            <a:off x="6590665" y="142240"/>
            <a:ext cx="2076450" cy="6233160"/>
          </a:xfrm>
          <a:prstGeom prst="rect">
            <a:avLst/>
          </a:prstGeom>
        </p:spPr>
      </p:pic>
      <p:pic>
        <p:nvPicPr>
          <p:cNvPr id="11" name="图片 10"/>
          <p:cNvPicPr>
            <a:picLocks noChangeAspect="1"/>
          </p:cNvPicPr>
          <p:nvPr/>
        </p:nvPicPr>
        <p:blipFill>
          <a:blip r:embed="rId5"/>
          <a:stretch>
            <a:fillRect/>
          </a:stretch>
        </p:blipFill>
        <p:spPr>
          <a:xfrm>
            <a:off x="8827770" y="142240"/>
            <a:ext cx="2375535" cy="6233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67310" y="463550"/>
            <a:ext cx="601345" cy="5631180"/>
          </a:xfrm>
          <a:prstGeom prst="rect">
            <a:avLst/>
          </a:prstGeom>
          <a:noFill/>
        </p:spPr>
        <p:txBody>
          <a:bodyPr wrap="square" rtlCol="0">
            <a:spAutoFit/>
          </a:bodyPr>
          <a:p>
            <a:r>
              <a:rPr lang="zh-CN" altLang="en-US" sz="3600" b="1">
                <a:solidFill>
                  <a:srgbClr val="FF0000"/>
                </a:solidFill>
                <a:latin typeface="宋体" panose="02010600030101010101" pitchFamily="2" charset="-122"/>
                <a:ea typeface="宋体" panose="02010600030101010101" pitchFamily="2" charset="-122"/>
              </a:rPr>
              <a:t>化学各班单科成绩</a:t>
            </a:r>
            <a:r>
              <a:rPr lang="zh-CN" altLang="en-US" sz="3600" b="1">
                <a:solidFill>
                  <a:srgbClr val="FF0000"/>
                </a:solidFill>
                <a:latin typeface="宋体" panose="02010600030101010101" pitchFamily="2" charset="-122"/>
                <a:ea typeface="宋体" panose="02010600030101010101" pitchFamily="2" charset="-122"/>
                <a:sym typeface="+mn-ea"/>
              </a:rPr>
              <a:t>优秀</a:t>
            </a:r>
            <a:endParaRPr lang="zh-CN" altLang="en-US" sz="3600" b="1">
              <a:solidFill>
                <a:srgbClr val="FF0000"/>
              </a:solidFill>
              <a:latin typeface="宋体" panose="02010600030101010101" pitchFamily="2" charset="-122"/>
              <a:ea typeface="宋体" panose="02010600030101010101" pitchFamily="2" charset="-122"/>
            </a:endParaRPr>
          </a:p>
        </p:txBody>
      </p:sp>
      <p:sp>
        <p:nvSpPr>
          <p:cNvPr id="9" name="文本框 8"/>
          <p:cNvSpPr txBox="1"/>
          <p:nvPr/>
        </p:nvSpPr>
        <p:spPr>
          <a:xfrm>
            <a:off x="5922010" y="677545"/>
            <a:ext cx="601345" cy="5631180"/>
          </a:xfrm>
          <a:prstGeom prst="rect">
            <a:avLst/>
          </a:prstGeom>
          <a:noFill/>
        </p:spPr>
        <p:txBody>
          <a:bodyPr wrap="square" rtlCol="0">
            <a:spAutoFit/>
          </a:bodyPr>
          <a:p>
            <a:r>
              <a:rPr lang="zh-CN" altLang="en-US" sz="3600" b="1">
                <a:solidFill>
                  <a:srgbClr val="FF0000"/>
                </a:solidFill>
                <a:latin typeface="宋体" panose="02010600030101010101" pitchFamily="2" charset="-122"/>
                <a:ea typeface="宋体" panose="02010600030101010101" pitchFamily="2" charset="-122"/>
              </a:rPr>
              <a:t>生物各班单科成绩</a:t>
            </a:r>
            <a:r>
              <a:rPr lang="zh-CN" altLang="en-US" sz="3600" b="1">
                <a:solidFill>
                  <a:srgbClr val="FF0000"/>
                </a:solidFill>
                <a:latin typeface="宋体" panose="02010600030101010101" pitchFamily="2" charset="-122"/>
                <a:ea typeface="宋体" panose="02010600030101010101" pitchFamily="2" charset="-122"/>
                <a:sym typeface="+mn-ea"/>
              </a:rPr>
              <a:t>优秀</a:t>
            </a:r>
            <a:endParaRPr lang="zh-CN" altLang="en-US" sz="3600" b="1">
              <a:solidFill>
                <a:srgbClr val="FF0000"/>
              </a:solidFill>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668655" y="74930"/>
            <a:ext cx="2105660" cy="6337935"/>
          </a:xfrm>
          <a:prstGeom prst="rect">
            <a:avLst/>
          </a:prstGeom>
        </p:spPr>
      </p:pic>
      <p:pic>
        <p:nvPicPr>
          <p:cNvPr id="3" name="图片 2"/>
          <p:cNvPicPr>
            <a:picLocks noChangeAspect="1"/>
          </p:cNvPicPr>
          <p:nvPr/>
        </p:nvPicPr>
        <p:blipFill>
          <a:blip r:embed="rId3"/>
          <a:stretch>
            <a:fillRect/>
          </a:stretch>
        </p:blipFill>
        <p:spPr>
          <a:xfrm>
            <a:off x="3080385" y="74930"/>
            <a:ext cx="2076450" cy="6417945"/>
          </a:xfrm>
          <a:prstGeom prst="rect">
            <a:avLst/>
          </a:prstGeom>
        </p:spPr>
      </p:pic>
      <p:pic>
        <p:nvPicPr>
          <p:cNvPr id="4" name="图片 3"/>
          <p:cNvPicPr>
            <a:picLocks noChangeAspect="1"/>
          </p:cNvPicPr>
          <p:nvPr/>
        </p:nvPicPr>
        <p:blipFill>
          <a:blip r:embed="rId4"/>
          <a:stretch>
            <a:fillRect/>
          </a:stretch>
        </p:blipFill>
        <p:spPr>
          <a:xfrm>
            <a:off x="6523355" y="74930"/>
            <a:ext cx="2076450" cy="6417945"/>
          </a:xfrm>
          <a:prstGeom prst="rect">
            <a:avLst/>
          </a:prstGeom>
        </p:spPr>
      </p:pic>
      <p:pic>
        <p:nvPicPr>
          <p:cNvPr id="6" name="图片 5"/>
          <p:cNvPicPr>
            <a:picLocks noChangeAspect="1"/>
          </p:cNvPicPr>
          <p:nvPr/>
        </p:nvPicPr>
        <p:blipFill>
          <a:blip r:embed="rId5"/>
          <a:stretch>
            <a:fillRect/>
          </a:stretch>
        </p:blipFill>
        <p:spPr>
          <a:xfrm>
            <a:off x="9050655" y="74930"/>
            <a:ext cx="2076450" cy="64179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67310" y="463550"/>
            <a:ext cx="601345" cy="5631180"/>
          </a:xfrm>
          <a:prstGeom prst="rect">
            <a:avLst/>
          </a:prstGeom>
          <a:noFill/>
        </p:spPr>
        <p:txBody>
          <a:bodyPr wrap="square" rtlCol="0">
            <a:spAutoFit/>
          </a:bodyPr>
          <a:p>
            <a:r>
              <a:rPr lang="zh-CN" altLang="en-US" sz="3600" b="1">
                <a:solidFill>
                  <a:srgbClr val="FF0000"/>
                </a:solidFill>
                <a:latin typeface="宋体" panose="02010600030101010101" pitchFamily="2" charset="-122"/>
                <a:ea typeface="宋体" panose="02010600030101010101" pitchFamily="2" charset="-122"/>
              </a:rPr>
              <a:t>政治各班单科成绩</a:t>
            </a:r>
            <a:r>
              <a:rPr lang="zh-CN" altLang="en-US" sz="3600" b="1">
                <a:solidFill>
                  <a:srgbClr val="FF0000"/>
                </a:solidFill>
                <a:latin typeface="宋体" panose="02010600030101010101" pitchFamily="2" charset="-122"/>
                <a:ea typeface="宋体" panose="02010600030101010101" pitchFamily="2" charset="-122"/>
                <a:sym typeface="+mn-ea"/>
              </a:rPr>
              <a:t>优秀</a:t>
            </a:r>
            <a:endParaRPr lang="zh-CN" altLang="en-US" sz="3600" b="1">
              <a:solidFill>
                <a:srgbClr val="FF0000"/>
              </a:solidFill>
              <a:latin typeface="宋体" panose="02010600030101010101" pitchFamily="2" charset="-122"/>
              <a:ea typeface="宋体" panose="02010600030101010101" pitchFamily="2" charset="-122"/>
            </a:endParaRPr>
          </a:p>
        </p:txBody>
      </p:sp>
      <p:sp>
        <p:nvSpPr>
          <p:cNvPr id="9" name="文本框 8"/>
          <p:cNvSpPr txBox="1"/>
          <p:nvPr/>
        </p:nvSpPr>
        <p:spPr>
          <a:xfrm>
            <a:off x="5922010" y="677545"/>
            <a:ext cx="601345" cy="5631180"/>
          </a:xfrm>
          <a:prstGeom prst="rect">
            <a:avLst/>
          </a:prstGeom>
          <a:noFill/>
        </p:spPr>
        <p:txBody>
          <a:bodyPr wrap="square" rtlCol="0">
            <a:spAutoFit/>
          </a:bodyPr>
          <a:p>
            <a:r>
              <a:rPr lang="zh-CN" altLang="en-US" sz="3600" b="1">
                <a:solidFill>
                  <a:srgbClr val="FF0000"/>
                </a:solidFill>
                <a:latin typeface="宋体" panose="02010600030101010101" pitchFamily="2" charset="-122"/>
                <a:ea typeface="宋体" panose="02010600030101010101" pitchFamily="2" charset="-122"/>
              </a:rPr>
              <a:t>历史各班单科成绩</a:t>
            </a:r>
            <a:r>
              <a:rPr lang="zh-CN" altLang="en-US" sz="3600" b="1">
                <a:solidFill>
                  <a:srgbClr val="FF0000"/>
                </a:solidFill>
                <a:latin typeface="宋体" panose="02010600030101010101" pitchFamily="2" charset="-122"/>
                <a:ea typeface="宋体" panose="02010600030101010101" pitchFamily="2" charset="-122"/>
                <a:sym typeface="+mn-ea"/>
              </a:rPr>
              <a:t>优秀</a:t>
            </a:r>
            <a:endParaRPr lang="zh-CN" altLang="en-US" sz="3600" b="1">
              <a:solidFill>
                <a:srgbClr val="FF0000"/>
              </a:solidFill>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668655" y="84455"/>
            <a:ext cx="2076450" cy="6659880"/>
          </a:xfrm>
          <a:prstGeom prst="rect">
            <a:avLst/>
          </a:prstGeom>
        </p:spPr>
      </p:pic>
      <p:pic>
        <p:nvPicPr>
          <p:cNvPr id="8" name="图片 7"/>
          <p:cNvPicPr>
            <a:picLocks noChangeAspect="1"/>
          </p:cNvPicPr>
          <p:nvPr/>
        </p:nvPicPr>
        <p:blipFill>
          <a:blip r:embed="rId2"/>
          <a:stretch>
            <a:fillRect/>
          </a:stretch>
        </p:blipFill>
        <p:spPr>
          <a:xfrm>
            <a:off x="2981325" y="84455"/>
            <a:ext cx="2076450" cy="6659880"/>
          </a:xfrm>
          <a:prstGeom prst="rect">
            <a:avLst/>
          </a:prstGeom>
        </p:spPr>
      </p:pic>
      <p:pic>
        <p:nvPicPr>
          <p:cNvPr id="10" name="图片 9"/>
          <p:cNvPicPr>
            <a:picLocks noChangeAspect="1"/>
          </p:cNvPicPr>
          <p:nvPr/>
        </p:nvPicPr>
        <p:blipFill>
          <a:blip r:embed="rId3"/>
          <a:stretch>
            <a:fillRect/>
          </a:stretch>
        </p:blipFill>
        <p:spPr>
          <a:xfrm>
            <a:off x="6887210" y="84455"/>
            <a:ext cx="1882775" cy="6659880"/>
          </a:xfrm>
          <a:prstGeom prst="rect">
            <a:avLst/>
          </a:prstGeom>
        </p:spPr>
      </p:pic>
      <p:pic>
        <p:nvPicPr>
          <p:cNvPr id="11" name="图片 10"/>
          <p:cNvPicPr>
            <a:picLocks noChangeAspect="1"/>
          </p:cNvPicPr>
          <p:nvPr/>
        </p:nvPicPr>
        <p:blipFill>
          <a:blip r:embed="rId4"/>
          <a:stretch>
            <a:fillRect/>
          </a:stretch>
        </p:blipFill>
        <p:spPr>
          <a:xfrm>
            <a:off x="9385935" y="84455"/>
            <a:ext cx="2221230" cy="66598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67310" y="463550"/>
            <a:ext cx="601345" cy="5631180"/>
          </a:xfrm>
          <a:prstGeom prst="rect">
            <a:avLst/>
          </a:prstGeom>
          <a:noFill/>
        </p:spPr>
        <p:txBody>
          <a:bodyPr wrap="square" rtlCol="0">
            <a:spAutoFit/>
          </a:bodyPr>
          <a:p>
            <a:r>
              <a:rPr lang="zh-CN" altLang="en-US" sz="3600" b="1">
                <a:solidFill>
                  <a:srgbClr val="FF0000"/>
                </a:solidFill>
                <a:latin typeface="宋体" panose="02010600030101010101" pitchFamily="2" charset="-122"/>
                <a:ea typeface="宋体" panose="02010600030101010101" pitchFamily="2" charset="-122"/>
              </a:rPr>
              <a:t>地理各班单科成绩</a:t>
            </a:r>
            <a:r>
              <a:rPr lang="zh-CN" altLang="en-US" sz="3600" b="1">
                <a:solidFill>
                  <a:srgbClr val="FF0000"/>
                </a:solidFill>
                <a:latin typeface="宋体" panose="02010600030101010101" pitchFamily="2" charset="-122"/>
                <a:ea typeface="宋体" panose="02010600030101010101" pitchFamily="2" charset="-122"/>
                <a:sym typeface="+mn-ea"/>
              </a:rPr>
              <a:t>优秀</a:t>
            </a:r>
            <a:endParaRPr lang="zh-CN" altLang="en-US" sz="3600" b="1">
              <a:solidFill>
                <a:srgbClr val="FF0000"/>
              </a:solidFill>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897255" y="74930"/>
            <a:ext cx="1479550" cy="6460490"/>
          </a:xfrm>
          <a:prstGeom prst="rect">
            <a:avLst/>
          </a:prstGeom>
        </p:spPr>
      </p:pic>
      <p:pic>
        <p:nvPicPr>
          <p:cNvPr id="3" name="图片 2"/>
          <p:cNvPicPr>
            <a:picLocks noChangeAspect="1"/>
          </p:cNvPicPr>
          <p:nvPr/>
        </p:nvPicPr>
        <p:blipFill>
          <a:blip r:embed="rId3"/>
          <a:stretch>
            <a:fillRect/>
          </a:stretch>
        </p:blipFill>
        <p:spPr>
          <a:xfrm>
            <a:off x="3509645" y="74930"/>
            <a:ext cx="2076450" cy="64598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67310" y="463550"/>
            <a:ext cx="601345" cy="5631180"/>
          </a:xfrm>
          <a:prstGeom prst="rect">
            <a:avLst/>
          </a:prstGeom>
          <a:noFill/>
        </p:spPr>
        <p:txBody>
          <a:bodyPr wrap="square" rtlCol="0">
            <a:spAutoFit/>
          </a:bodyPr>
          <a:p>
            <a:r>
              <a:rPr lang="zh-CN" altLang="en-US" sz="3600" b="1">
                <a:solidFill>
                  <a:srgbClr val="FF0000"/>
                </a:solidFill>
                <a:latin typeface="宋体" panose="02010600030101010101" pitchFamily="2" charset="-122"/>
                <a:ea typeface="宋体" panose="02010600030101010101" pitchFamily="2" charset="-122"/>
              </a:rPr>
              <a:t>语文</a:t>
            </a:r>
            <a:r>
              <a:rPr lang="zh-CN" altLang="en-US" sz="3600" b="1">
                <a:solidFill>
                  <a:srgbClr val="FF0000"/>
                </a:solidFill>
                <a:latin typeface="宋体" panose="02010600030101010101" pitchFamily="2" charset="-122"/>
                <a:ea typeface="宋体" panose="02010600030101010101" pitchFamily="2" charset="-122"/>
                <a:sym typeface="+mn-ea"/>
              </a:rPr>
              <a:t>各班</a:t>
            </a:r>
            <a:r>
              <a:rPr lang="zh-CN" altLang="en-US" sz="3600" b="1">
                <a:solidFill>
                  <a:srgbClr val="FF0000"/>
                </a:solidFill>
                <a:latin typeface="宋体" panose="02010600030101010101" pitchFamily="2" charset="-122"/>
                <a:ea typeface="宋体" panose="02010600030101010101" pitchFamily="2" charset="-122"/>
              </a:rPr>
              <a:t>单科成绩</a:t>
            </a:r>
            <a:r>
              <a:rPr lang="zh-CN" altLang="en-US" sz="3600" b="1">
                <a:solidFill>
                  <a:srgbClr val="FF0000"/>
                </a:solidFill>
                <a:latin typeface="宋体" panose="02010600030101010101" pitchFamily="2" charset="-122"/>
                <a:ea typeface="宋体" panose="02010600030101010101" pitchFamily="2" charset="-122"/>
              </a:rPr>
              <a:t>有效</a:t>
            </a:r>
            <a:endParaRPr lang="zh-CN" altLang="en-US" sz="3600" b="1">
              <a:solidFill>
                <a:srgbClr val="FF0000"/>
              </a:solidFill>
              <a:latin typeface="宋体" panose="02010600030101010101" pitchFamily="2" charset="-122"/>
              <a:ea typeface="宋体" panose="02010600030101010101" pitchFamily="2" charset="-122"/>
            </a:endParaRPr>
          </a:p>
        </p:txBody>
      </p:sp>
      <p:sp>
        <p:nvSpPr>
          <p:cNvPr id="8" name="文本框 7"/>
          <p:cNvSpPr txBox="1"/>
          <p:nvPr/>
        </p:nvSpPr>
        <p:spPr>
          <a:xfrm>
            <a:off x="6445250" y="318770"/>
            <a:ext cx="601345" cy="5631180"/>
          </a:xfrm>
          <a:prstGeom prst="rect">
            <a:avLst/>
          </a:prstGeom>
          <a:noFill/>
        </p:spPr>
        <p:txBody>
          <a:bodyPr wrap="square" rtlCol="0">
            <a:spAutoFit/>
          </a:bodyPr>
          <a:p>
            <a:r>
              <a:rPr lang="zh-CN" altLang="en-US" sz="3600" b="1">
                <a:solidFill>
                  <a:srgbClr val="FF0000"/>
                </a:solidFill>
                <a:latin typeface="宋体" panose="02010600030101010101" pitchFamily="2" charset="-122"/>
                <a:ea typeface="宋体" panose="02010600030101010101" pitchFamily="2" charset="-122"/>
              </a:rPr>
              <a:t>数学</a:t>
            </a:r>
            <a:r>
              <a:rPr lang="zh-CN" altLang="en-US" sz="3600" b="1">
                <a:solidFill>
                  <a:srgbClr val="FF0000"/>
                </a:solidFill>
                <a:latin typeface="宋体" panose="02010600030101010101" pitchFamily="2" charset="-122"/>
                <a:ea typeface="宋体" panose="02010600030101010101" pitchFamily="2" charset="-122"/>
                <a:sym typeface="+mn-ea"/>
              </a:rPr>
              <a:t>各班</a:t>
            </a:r>
            <a:r>
              <a:rPr lang="zh-CN" altLang="en-US" sz="3600" b="1">
                <a:solidFill>
                  <a:srgbClr val="FF0000"/>
                </a:solidFill>
                <a:latin typeface="宋体" panose="02010600030101010101" pitchFamily="2" charset="-122"/>
                <a:ea typeface="宋体" panose="02010600030101010101" pitchFamily="2" charset="-122"/>
              </a:rPr>
              <a:t>单科成绩</a:t>
            </a:r>
            <a:r>
              <a:rPr lang="zh-CN" altLang="en-US" sz="3600" b="1">
                <a:solidFill>
                  <a:srgbClr val="FF0000"/>
                </a:solidFill>
                <a:latin typeface="宋体" panose="02010600030101010101" pitchFamily="2" charset="-122"/>
                <a:ea typeface="宋体" panose="02010600030101010101" pitchFamily="2" charset="-122"/>
                <a:sym typeface="+mn-ea"/>
              </a:rPr>
              <a:t>有效</a:t>
            </a:r>
            <a:endParaRPr lang="zh-CN" altLang="en-US" sz="3600" b="1">
              <a:solidFill>
                <a:srgbClr val="FF0000"/>
              </a:solidFill>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2"/>
          <a:stretch>
            <a:fillRect/>
          </a:stretch>
        </p:blipFill>
        <p:spPr>
          <a:xfrm>
            <a:off x="668655" y="92710"/>
            <a:ext cx="2762250" cy="6523990"/>
          </a:xfrm>
          <a:prstGeom prst="rect">
            <a:avLst/>
          </a:prstGeom>
        </p:spPr>
      </p:pic>
      <p:pic>
        <p:nvPicPr>
          <p:cNvPr id="9" name="图片 8"/>
          <p:cNvPicPr>
            <a:picLocks noChangeAspect="1"/>
          </p:cNvPicPr>
          <p:nvPr/>
        </p:nvPicPr>
        <p:blipFill>
          <a:blip r:embed="rId3"/>
          <a:stretch>
            <a:fillRect/>
          </a:stretch>
        </p:blipFill>
        <p:spPr>
          <a:xfrm>
            <a:off x="3557270" y="92710"/>
            <a:ext cx="2762250" cy="6523990"/>
          </a:xfrm>
          <a:prstGeom prst="rect">
            <a:avLst/>
          </a:prstGeom>
        </p:spPr>
      </p:pic>
      <p:pic>
        <p:nvPicPr>
          <p:cNvPr id="10" name="图片 9"/>
          <p:cNvPicPr>
            <a:picLocks noChangeAspect="1"/>
          </p:cNvPicPr>
          <p:nvPr/>
        </p:nvPicPr>
        <p:blipFill>
          <a:blip r:embed="rId4"/>
          <a:stretch>
            <a:fillRect/>
          </a:stretch>
        </p:blipFill>
        <p:spPr>
          <a:xfrm>
            <a:off x="7172325" y="92710"/>
            <a:ext cx="2239645" cy="6523990"/>
          </a:xfrm>
          <a:prstGeom prst="rect">
            <a:avLst/>
          </a:prstGeom>
        </p:spPr>
      </p:pic>
      <p:pic>
        <p:nvPicPr>
          <p:cNvPr id="11" name="图片 10"/>
          <p:cNvPicPr>
            <a:picLocks noChangeAspect="1"/>
          </p:cNvPicPr>
          <p:nvPr/>
        </p:nvPicPr>
        <p:blipFill>
          <a:blip r:embed="rId5"/>
          <a:stretch>
            <a:fillRect/>
          </a:stretch>
        </p:blipFill>
        <p:spPr>
          <a:xfrm>
            <a:off x="9657080" y="92710"/>
            <a:ext cx="2433320" cy="65239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67310" y="463550"/>
            <a:ext cx="601345" cy="6185535"/>
          </a:xfrm>
          <a:prstGeom prst="rect">
            <a:avLst/>
          </a:prstGeom>
          <a:noFill/>
        </p:spPr>
        <p:txBody>
          <a:bodyPr wrap="square" rtlCol="0">
            <a:spAutoFit/>
          </a:bodyPr>
          <a:p>
            <a:r>
              <a:rPr lang="zh-CN" altLang="en-US" sz="3600" b="1">
                <a:solidFill>
                  <a:srgbClr val="FF0000"/>
                </a:solidFill>
                <a:latin typeface="宋体" panose="02010600030101010101" pitchFamily="2" charset="-122"/>
                <a:ea typeface="宋体" panose="02010600030101010101" pitchFamily="2" charset="-122"/>
              </a:rPr>
              <a:t>英语各班单科成绩</a:t>
            </a:r>
            <a:r>
              <a:rPr lang="zh-CN" altLang="en-US" sz="3600" b="1">
                <a:solidFill>
                  <a:srgbClr val="FF0000"/>
                </a:solidFill>
                <a:latin typeface="宋体" panose="02010600030101010101" pitchFamily="2" charset="-122"/>
                <a:ea typeface="宋体" panose="02010600030101010101" pitchFamily="2" charset="-122"/>
                <a:sym typeface="+mn-ea"/>
              </a:rPr>
              <a:t>有效</a:t>
            </a:r>
            <a:endParaRPr lang="zh-CN" altLang="en-US" sz="3600" b="1">
              <a:solidFill>
                <a:srgbClr val="FF0000"/>
              </a:solidFill>
              <a:latin typeface="宋体" panose="02010600030101010101" pitchFamily="2" charset="-122"/>
              <a:ea typeface="宋体" panose="02010600030101010101" pitchFamily="2" charset="-122"/>
            </a:endParaRPr>
          </a:p>
          <a:p>
            <a:endParaRPr lang="zh-CN" altLang="en-US" sz="3600" b="1">
              <a:solidFill>
                <a:srgbClr val="FF0000"/>
              </a:solidFill>
              <a:latin typeface="宋体" panose="02010600030101010101" pitchFamily="2" charset="-122"/>
              <a:ea typeface="宋体" panose="02010600030101010101" pitchFamily="2" charset="-122"/>
            </a:endParaRPr>
          </a:p>
        </p:txBody>
      </p:sp>
      <p:sp>
        <p:nvSpPr>
          <p:cNvPr id="9" name="文本框 8"/>
          <p:cNvSpPr txBox="1"/>
          <p:nvPr/>
        </p:nvSpPr>
        <p:spPr>
          <a:xfrm>
            <a:off x="5922010" y="677545"/>
            <a:ext cx="601345" cy="6185535"/>
          </a:xfrm>
          <a:prstGeom prst="rect">
            <a:avLst/>
          </a:prstGeom>
          <a:noFill/>
        </p:spPr>
        <p:txBody>
          <a:bodyPr wrap="square" rtlCol="0">
            <a:spAutoFit/>
          </a:bodyPr>
          <a:p>
            <a:r>
              <a:rPr lang="zh-CN" altLang="en-US" sz="3600" b="1">
                <a:solidFill>
                  <a:srgbClr val="FF0000"/>
                </a:solidFill>
                <a:latin typeface="宋体" panose="02010600030101010101" pitchFamily="2" charset="-122"/>
                <a:ea typeface="宋体" panose="02010600030101010101" pitchFamily="2" charset="-122"/>
              </a:rPr>
              <a:t>物理各班单科成绩</a:t>
            </a:r>
            <a:r>
              <a:rPr lang="zh-CN" altLang="en-US" sz="3600" b="1">
                <a:solidFill>
                  <a:srgbClr val="FF0000"/>
                </a:solidFill>
                <a:latin typeface="宋体" panose="02010600030101010101" pitchFamily="2" charset="-122"/>
                <a:ea typeface="宋体" panose="02010600030101010101" pitchFamily="2" charset="-122"/>
                <a:sym typeface="+mn-ea"/>
              </a:rPr>
              <a:t>有效</a:t>
            </a:r>
            <a:endParaRPr lang="zh-CN" altLang="en-US" sz="3600" b="1">
              <a:solidFill>
                <a:srgbClr val="FF0000"/>
              </a:solidFill>
              <a:latin typeface="宋体" panose="02010600030101010101" pitchFamily="2" charset="-122"/>
              <a:ea typeface="宋体" panose="02010600030101010101" pitchFamily="2" charset="-122"/>
            </a:endParaRPr>
          </a:p>
          <a:p>
            <a:endParaRPr lang="zh-CN" altLang="en-US" sz="3600" b="1">
              <a:solidFill>
                <a:srgbClr val="FF0000"/>
              </a:solidFill>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668655" y="94615"/>
            <a:ext cx="2558415" cy="6555105"/>
          </a:xfrm>
          <a:prstGeom prst="rect">
            <a:avLst/>
          </a:prstGeom>
        </p:spPr>
      </p:pic>
      <p:pic>
        <p:nvPicPr>
          <p:cNvPr id="3" name="图片 2"/>
          <p:cNvPicPr>
            <a:picLocks noChangeAspect="1"/>
          </p:cNvPicPr>
          <p:nvPr/>
        </p:nvPicPr>
        <p:blipFill>
          <a:blip r:embed="rId3"/>
          <a:stretch>
            <a:fillRect/>
          </a:stretch>
        </p:blipFill>
        <p:spPr>
          <a:xfrm>
            <a:off x="3300095" y="94615"/>
            <a:ext cx="2622550" cy="6554470"/>
          </a:xfrm>
          <a:prstGeom prst="rect">
            <a:avLst/>
          </a:prstGeom>
        </p:spPr>
      </p:pic>
      <p:pic>
        <p:nvPicPr>
          <p:cNvPr id="4" name="图片 3"/>
          <p:cNvPicPr>
            <a:picLocks noChangeAspect="1"/>
          </p:cNvPicPr>
          <p:nvPr/>
        </p:nvPicPr>
        <p:blipFill>
          <a:blip r:embed="rId4"/>
          <a:stretch>
            <a:fillRect/>
          </a:stretch>
        </p:blipFill>
        <p:spPr>
          <a:xfrm>
            <a:off x="6682105" y="0"/>
            <a:ext cx="2762250" cy="6648450"/>
          </a:xfrm>
          <a:prstGeom prst="rect">
            <a:avLst/>
          </a:prstGeom>
        </p:spPr>
      </p:pic>
      <p:pic>
        <p:nvPicPr>
          <p:cNvPr id="6" name="图片 5"/>
          <p:cNvPicPr>
            <a:picLocks noChangeAspect="1"/>
          </p:cNvPicPr>
          <p:nvPr/>
        </p:nvPicPr>
        <p:blipFill>
          <a:blip r:embed="rId5"/>
          <a:stretch>
            <a:fillRect/>
          </a:stretch>
        </p:blipFill>
        <p:spPr>
          <a:xfrm>
            <a:off x="9444355" y="0"/>
            <a:ext cx="2597785" cy="6648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67310" y="463550"/>
            <a:ext cx="601345" cy="6185535"/>
          </a:xfrm>
          <a:prstGeom prst="rect">
            <a:avLst/>
          </a:prstGeom>
          <a:noFill/>
        </p:spPr>
        <p:txBody>
          <a:bodyPr wrap="square" rtlCol="0">
            <a:spAutoFit/>
          </a:bodyPr>
          <a:p>
            <a:r>
              <a:rPr lang="zh-CN" altLang="en-US" sz="3600" b="1">
                <a:solidFill>
                  <a:srgbClr val="FF0000"/>
                </a:solidFill>
                <a:latin typeface="宋体" panose="02010600030101010101" pitchFamily="2" charset="-122"/>
                <a:ea typeface="宋体" panose="02010600030101010101" pitchFamily="2" charset="-122"/>
              </a:rPr>
              <a:t>化学各班单科成绩</a:t>
            </a:r>
            <a:r>
              <a:rPr lang="zh-CN" altLang="en-US" sz="3600" b="1">
                <a:solidFill>
                  <a:srgbClr val="FF0000"/>
                </a:solidFill>
                <a:latin typeface="宋体" panose="02010600030101010101" pitchFamily="2" charset="-122"/>
                <a:ea typeface="宋体" panose="02010600030101010101" pitchFamily="2" charset="-122"/>
                <a:sym typeface="+mn-ea"/>
              </a:rPr>
              <a:t>有效</a:t>
            </a:r>
            <a:endParaRPr lang="zh-CN" altLang="en-US" sz="3600" b="1">
              <a:solidFill>
                <a:srgbClr val="FF0000"/>
              </a:solidFill>
              <a:latin typeface="宋体" panose="02010600030101010101" pitchFamily="2" charset="-122"/>
              <a:ea typeface="宋体" panose="02010600030101010101" pitchFamily="2" charset="-122"/>
            </a:endParaRPr>
          </a:p>
          <a:p>
            <a:endParaRPr lang="zh-CN" altLang="en-US" sz="3600" b="1">
              <a:solidFill>
                <a:srgbClr val="FF0000"/>
              </a:solidFill>
              <a:latin typeface="宋体" panose="02010600030101010101" pitchFamily="2" charset="-122"/>
              <a:ea typeface="宋体" panose="02010600030101010101" pitchFamily="2" charset="-122"/>
            </a:endParaRPr>
          </a:p>
        </p:txBody>
      </p:sp>
      <p:sp>
        <p:nvSpPr>
          <p:cNvPr id="9" name="文本框 8"/>
          <p:cNvSpPr txBox="1"/>
          <p:nvPr/>
        </p:nvSpPr>
        <p:spPr>
          <a:xfrm>
            <a:off x="6183630" y="541655"/>
            <a:ext cx="601345" cy="6185535"/>
          </a:xfrm>
          <a:prstGeom prst="rect">
            <a:avLst/>
          </a:prstGeom>
          <a:noFill/>
        </p:spPr>
        <p:txBody>
          <a:bodyPr wrap="square" rtlCol="0">
            <a:spAutoFit/>
          </a:bodyPr>
          <a:p>
            <a:r>
              <a:rPr lang="zh-CN" altLang="en-US" sz="3600" b="1">
                <a:solidFill>
                  <a:srgbClr val="FF0000"/>
                </a:solidFill>
                <a:latin typeface="宋体" panose="02010600030101010101" pitchFamily="2" charset="-122"/>
                <a:ea typeface="宋体" panose="02010600030101010101" pitchFamily="2" charset="-122"/>
              </a:rPr>
              <a:t>生物各班单科成绩</a:t>
            </a:r>
            <a:r>
              <a:rPr lang="zh-CN" altLang="en-US" sz="3600" b="1">
                <a:solidFill>
                  <a:srgbClr val="FF0000"/>
                </a:solidFill>
                <a:latin typeface="宋体" panose="02010600030101010101" pitchFamily="2" charset="-122"/>
                <a:ea typeface="宋体" panose="02010600030101010101" pitchFamily="2" charset="-122"/>
                <a:sym typeface="+mn-ea"/>
              </a:rPr>
              <a:t>有效</a:t>
            </a:r>
            <a:endParaRPr lang="zh-CN" altLang="en-US" sz="3600" b="1">
              <a:solidFill>
                <a:srgbClr val="FF0000"/>
              </a:solidFill>
              <a:latin typeface="宋体" panose="02010600030101010101" pitchFamily="2" charset="-122"/>
              <a:ea typeface="宋体" panose="02010600030101010101" pitchFamily="2" charset="-122"/>
            </a:endParaRPr>
          </a:p>
          <a:p>
            <a:endParaRPr lang="zh-CN" altLang="en-US" sz="3600" b="1">
              <a:solidFill>
                <a:srgbClr val="FF0000"/>
              </a:solidFill>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2"/>
          <a:stretch>
            <a:fillRect/>
          </a:stretch>
        </p:blipFill>
        <p:spPr>
          <a:xfrm>
            <a:off x="632460" y="74930"/>
            <a:ext cx="2762250" cy="6574155"/>
          </a:xfrm>
          <a:prstGeom prst="rect">
            <a:avLst/>
          </a:prstGeom>
        </p:spPr>
      </p:pic>
      <p:pic>
        <p:nvPicPr>
          <p:cNvPr id="8" name="图片 7"/>
          <p:cNvPicPr>
            <a:picLocks noChangeAspect="1"/>
          </p:cNvPicPr>
          <p:nvPr/>
        </p:nvPicPr>
        <p:blipFill>
          <a:blip r:embed="rId3"/>
          <a:stretch>
            <a:fillRect/>
          </a:stretch>
        </p:blipFill>
        <p:spPr>
          <a:xfrm>
            <a:off x="3430905" y="74930"/>
            <a:ext cx="2549525" cy="6574155"/>
          </a:xfrm>
          <a:prstGeom prst="rect">
            <a:avLst/>
          </a:prstGeom>
        </p:spPr>
      </p:pic>
      <p:pic>
        <p:nvPicPr>
          <p:cNvPr id="10" name="图片 9"/>
          <p:cNvPicPr>
            <a:picLocks noChangeAspect="1"/>
          </p:cNvPicPr>
          <p:nvPr/>
        </p:nvPicPr>
        <p:blipFill>
          <a:blip r:embed="rId4"/>
          <a:stretch>
            <a:fillRect/>
          </a:stretch>
        </p:blipFill>
        <p:spPr>
          <a:xfrm>
            <a:off x="6784975" y="74930"/>
            <a:ext cx="2529205" cy="6574155"/>
          </a:xfrm>
          <a:prstGeom prst="rect">
            <a:avLst/>
          </a:prstGeom>
        </p:spPr>
      </p:pic>
      <p:pic>
        <p:nvPicPr>
          <p:cNvPr id="11" name="图片 10"/>
          <p:cNvPicPr>
            <a:picLocks noChangeAspect="1"/>
          </p:cNvPicPr>
          <p:nvPr/>
        </p:nvPicPr>
        <p:blipFill>
          <a:blip r:embed="rId5"/>
          <a:stretch>
            <a:fillRect/>
          </a:stretch>
        </p:blipFill>
        <p:spPr>
          <a:xfrm>
            <a:off x="9314180" y="74930"/>
            <a:ext cx="2762250" cy="6574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67310" y="463550"/>
            <a:ext cx="601345" cy="6185535"/>
          </a:xfrm>
          <a:prstGeom prst="rect">
            <a:avLst/>
          </a:prstGeom>
          <a:noFill/>
        </p:spPr>
        <p:txBody>
          <a:bodyPr wrap="square" rtlCol="0">
            <a:spAutoFit/>
          </a:bodyPr>
          <a:p>
            <a:r>
              <a:rPr lang="zh-CN" altLang="en-US" sz="3600" b="1">
                <a:solidFill>
                  <a:srgbClr val="FF0000"/>
                </a:solidFill>
                <a:latin typeface="宋体" panose="02010600030101010101" pitchFamily="2" charset="-122"/>
                <a:ea typeface="宋体" panose="02010600030101010101" pitchFamily="2" charset="-122"/>
              </a:rPr>
              <a:t>政治各班单科成绩</a:t>
            </a:r>
            <a:r>
              <a:rPr lang="zh-CN" altLang="en-US" sz="3600" b="1">
                <a:solidFill>
                  <a:srgbClr val="FF0000"/>
                </a:solidFill>
                <a:latin typeface="宋体" panose="02010600030101010101" pitchFamily="2" charset="-122"/>
                <a:ea typeface="宋体" panose="02010600030101010101" pitchFamily="2" charset="-122"/>
                <a:sym typeface="+mn-ea"/>
              </a:rPr>
              <a:t>有效</a:t>
            </a:r>
            <a:endParaRPr lang="zh-CN" altLang="en-US" sz="3600" b="1">
              <a:solidFill>
                <a:srgbClr val="FF0000"/>
              </a:solidFill>
              <a:latin typeface="宋体" panose="02010600030101010101" pitchFamily="2" charset="-122"/>
              <a:ea typeface="宋体" panose="02010600030101010101" pitchFamily="2" charset="-122"/>
            </a:endParaRPr>
          </a:p>
          <a:p>
            <a:endParaRPr lang="zh-CN" altLang="en-US" sz="3600" b="1">
              <a:solidFill>
                <a:srgbClr val="FF0000"/>
              </a:solidFill>
              <a:latin typeface="宋体" panose="02010600030101010101" pitchFamily="2" charset="-122"/>
              <a:ea typeface="宋体" panose="02010600030101010101" pitchFamily="2" charset="-122"/>
            </a:endParaRPr>
          </a:p>
        </p:txBody>
      </p:sp>
      <p:sp>
        <p:nvSpPr>
          <p:cNvPr id="9" name="文本框 8"/>
          <p:cNvSpPr txBox="1"/>
          <p:nvPr/>
        </p:nvSpPr>
        <p:spPr>
          <a:xfrm>
            <a:off x="5922010" y="677545"/>
            <a:ext cx="601345" cy="6185535"/>
          </a:xfrm>
          <a:prstGeom prst="rect">
            <a:avLst/>
          </a:prstGeom>
          <a:noFill/>
        </p:spPr>
        <p:txBody>
          <a:bodyPr wrap="square" rtlCol="0">
            <a:spAutoFit/>
          </a:bodyPr>
          <a:p>
            <a:r>
              <a:rPr lang="zh-CN" altLang="en-US" sz="3600" b="1">
                <a:solidFill>
                  <a:srgbClr val="FF0000"/>
                </a:solidFill>
                <a:latin typeface="宋体" panose="02010600030101010101" pitchFamily="2" charset="-122"/>
                <a:ea typeface="宋体" panose="02010600030101010101" pitchFamily="2" charset="-122"/>
              </a:rPr>
              <a:t>历史各班单科成绩</a:t>
            </a:r>
            <a:r>
              <a:rPr lang="zh-CN" altLang="en-US" sz="3600" b="1">
                <a:solidFill>
                  <a:srgbClr val="FF0000"/>
                </a:solidFill>
                <a:latin typeface="宋体" panose="02010600030101010101" pitchFamily="2" charset="-122"/>
                <a:ea typeface="宋体" panose="02010600030101010101" pitchFamily="2" charset="-122"/>
                <a:sym typeface="+mn-ea"/>
              </a:rPr>
              <a:t>有效</a:t>
            </a:r>
            <a:endParaRPr lang="zh-CN" altLang="en-US" sz="3600" b="1">
              <a:solidFill>
                <a:srgbClr val="FF0000"/>
              </a:solidFill>
              <a:latin typeface="宋体" panose="02010600030101010101" pitchFamily="2" charset="-122"/>
              <a:ea typeface="宋体" panose="02010600030101010101" pitchFamily="2" charset="-122"/>
            </a:endParaRPr>
          </a:p>
          <a:p>
            <a:endParaRPr lang="zh-CN" altLang="en-US" sz="3600" b="1">
              <a:solidFill>
                <a:srgbClr val="FF0000"/>
              </a:solidFill>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668655" y="0"/>
            <a:ext cx="2607945" cy="6648450"/>
          </a:xfrm>
          <a:prstGeom prst="rect">
            <a:avLst/>
          </a:prstGeom>
        </p:spPr>
      </p:pic>
      <p:pic>
        <p:nvPicPr>
          <p:cNvPr id="3" name="图片 2"/>
          <p:cNvPicPr>
            <a:picLocks noChangeAspect="1"/>
          </p:cNvPicPr>
          <p:nvPr/>
        </p:nvPicPr>
        <p:blipFill>
          <a:blip r:embed="rId2"/>
          <a:stretch>
            <a:fillRect/>
          </a:stretch>
        </p:blipFill>
        <p:spPr>
          <a:xfrm>
            <a:off x="3304540" y="635"/>
            <a:ext cx="2616835" cy="6648450"/>
          </a:xfrm>
          <a:prstGeom prst="rect">
            <a:avLst/>
          </a:prstGeom>
        </p:spPr>
      </p:pic>
      <p:pic>
        <p:nvPicPr>
          <p:cNvPr id="4" name="图片 3"/>
          <p:cNvPicPr>
            <a:picLocks noChangeAspect="1"/>
          </p:cNvPicPr>
          <p:nvPr/>
        </p:nvPicPr>
        <p:blipFill>
          <a:blip r:embed="rId3"/>
          <a:stretch>
            <a:fillRect/>
          </a:stretch>
        </p:blipFill>
        <p:spPr>
          <a:xfrm>
            <a:off x="6523990" y="9525"/>
            <a:ext cx="2762250" cy="6648450"/>
          </a:xfrm>
          <a:prstGeom prst="rect">
            <a:avLst/>
          </a:prstGeom>
        </p:spPr>
      </p:pic>
      <p:pic>
        <p:nvPicPr>
          <p:cNvPr id="6" name="图片 5"/>
          <p:cNvPicPr>
            <a:picLocks noChangeAspect="1"/>
          </p:cNvPicPr>
          <p:nvPr/>
        </p:nvPicPr>
        <p:blipFill>
          <a:blip r:embed="rId4"/>
          <a:stretch>
            <a:fillRect/>
          </a:stretch>
        </p:blipFill>
        <p:spPr>
          <a:xfrm>
            <a:off x="9286875" y="10160"/>
            <a:ext cx="2762250" cy="6648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67310" y="463550"/>
            <a:ext cx="601345" cy="6185535"/>
          </a:xfrm>
          <a:prstGeom prst="rect">
            <a:avLst/>
          </a:prstGeom>
          <a:noFill/>
        </p:spPr>
        <p:txBody>
          <a:bodyPr wrap="square" rtlCol="0">
            <a:spAutoFit/>
          </a:bodyPr>
          <a:p>
            <a:r>
              <a:rPr lang="zh-CN" altLang="en-US" sz="3600" b="1">
                <a:solidFill>
                  <a:srgbClr val="FF0000"/>
                </a:solidFill>
                <a:latin typeface="宋体" panose="02010600030101010101" pitchFamily="2" charset="-122"/>
                <a:ea typeface="宋体" panose="02010600030101010101" pitchFamily="2" charset="-122"/>
              </a:rPr>
              <a:t>地理各班单科成绩</a:t>
            </a:r>
            <a:r>
              <a:rPr lang="zh-CN" altLang="en-US" sz="3600" b="1">
                <a:solidFill>
                  <a:srgbClr val="FF0000"/>
                </a:solidFill>
                <a:latin typeface="宋体" panose="02010600030101010101" pitchFamily="2" charset="-122"/>
                <a:ea typeface="宋体" panose="02010600030101010101" pitchFamily="2" charset="-122"/>
                <a:sym typeface="+mn-ea"/>
              </a:rPr>
              <a:t>有效</a:t>
            </a:r>
            <a:endParaRPr lang="zh-CN" altLang="en-US" sz="3600" b="1">
              <a:solidFill>
                <a:srgbClr val="FF0000"/>
              </a:solidFill>
              <a:latin typeface="宋体" panose="02010600030101010101" pitchFamily="2" charset="-122"/>
              <a:ea typeface="宋体" panose="02010600030101010101" pitchFamily="2" charset="-122"/>
            </a:endParaRPr>
          </a:p>
          <a:p>
            <a:endParaRPr lang="zh-CN" altLang="en-US" sz="3600" b="1">
              <a:solidFill>
                <a:srgbClr val="FF0000"/>
              </a:solidFill>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2"/>
          <a:stretch>
            <a:fillRect/>
          </a:stretch>
        </p:blipFill>
        <p:spPr>
          <a:xfrm>
            <a:off x="886460" y="152400"/>
            <a:ext cx="2762250" cy="6497320"/>
          </a:xfrm>
          <a:prstGeom prst="rect">
            <a:avLst/>
          </a:prstGeom>
        </p:spPr>
      </p:pic>
      <p:pic>
        <p:nvPicPr>
          <p:cNvPr id="5" name="图片 4"/>
          <p:cNvPicPr>
            <a:picLocks noChangeAspect="1"/>
          </p:cNvPicPr>
          <p:nvPr/>
        </p:nvPicPr>
        <p:blipFill>
          <a:blip r:embed="rId3"/>
          <a:stretch>
            <a:fillRect/>
          </a:stretch>
        </p:blipFill>
        <p:spPr>
          <a:xfrm>
            <a:off x="4191635" y="152400"/>
            <a:ext cx="2762250" cy="64960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277495" y="140335"/>
          <a:ext cx="11539220" cy="6600825"/>
        </p:xfrm>
        <a:graphic>
          <a:graphicData uri="http://schemas.openxmlformats.org/drawingml/2006/table">
            <a:tbl>
              <a:tblPr/>
              <a:tblGrid>
                <a:gridCol w="524510"/>
                <a:gridCol w="524510"/>
                <a:gridCol w="524510"/>
                <a:gridCol w="524510"/>
                <a:gridCol w="524510"/>
                <a:gridCol w="524510"/>
                <a:gridCol w="524510"/>
                <a:gridCol w="524510"/>
                <a:gridCol w="524510"/>
                <a:gridCol w="524510"/>
                <a:gridCol w="524510"/>
                <a:gridCol w="524510"/>
                <a:gridCol w="524510"/>
                <a:gridCol w="524510"/>
                <a:gridCol w="524510"/>
                <a:gridCol w="524510"/>
                <a:gridCol w="524510"/>
                <a:gridCol w="524510"/>
                <a:gridCol w="524510"/>
                <a:gridCol w="524510"/>
                <a:gridCol w="524510"/>
                <a:gridCol w="524510"/>
              </a:tblGrid>
              <a:tr h="337185">
                <a:tc gridSpan="22">
                  <a:txBody>
                    <a:bodyPr/>
                    <a:p>
                      <a:pPr indent="0" algn="ctr">
                        <a:buNone/>
                      </a:pPr>
                      <a:r>
                        <a:rPr lang="zh-CN" sz="1200" b="1">
                          <a:solidFill>
                            <a:srgbClr val="000000"/>
                          </a:solidFill>
                          <a:latin typeface="Arial" panose="020B0604020202020204" pitchFamily="34" charset="0"/>
                          <a:ea typeface="微软雅黑" panose="020B0503020204020204" charset="-122"/>
                        </a:rPr>
                        <a:t>黄山中学特招、一段线各科各班上线人数</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R cap="flat">
                      <a:noFill/>
                    </a:lnR>
                    <a:lnT cap="flat">
                      <a:noFill/>
                    </a:lnT>
                    <a:lnB w="6350" cap="flat" cmpd="sng">
                      <a:solidFill>
                        <a:srgbClr val="000000"/>
                      </a:solidFill>
                      <a:prstDash val="solid"/>
                      <a:headEnd type="none" w="med" len="med"/>
                      <a:tailEnd type="none" w="med" len="med"/>
                    </a:lnB>
                  </a:tcPr>
                </a:tc>
              </a:tr>
              <a:tr h="273050">
                <a:tc rowSpan="2">
                  <a:txBody>
                    <a:bodyPr/>
                    <a:p>
                      <a:pPr indent="0" algn="ctr">
                        <a:buNone/>
                      </a:pPr>
                      <a:r>
                        <a:rPr lang="zh-CN" sz="1200" b="1">
                          <a:solidFill>
                            <a:srgbClr val="000000"/>
                          </a:solidFill>
                          <a:latin typeface="Arial" panose="020B0604020202020204" pitchFamily="34" charset="0"/>
                          <a:ea typeface="微软雅黑" panose="020B0503020204020204" charset="-122"/>
                        </a:rPr>
                        <a:t>班级</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rowSpan="2">
                  <a:txBody>
                    <a:bodyPr/>
                    <a:p>
                      <a:pPr indent="0" algn="ctr">
                        <a:buNone/>
                      </a:pPr>
                      <a:r>
                        <a:rPr lang="zh-CN" sz="1200" b="1">
                          <a:solidFill>
                            <a:srgbClr val="000000"/>
                          </a:solidFill>
                          <a:latin typeface="Arial" panose="020B0604020202020204" pitchFamily="34" charset="0"/>
                          <a:ea typeface="微软雅黑" panose="020B0503020204020204" charset="-122"/>
                        </a:rPr>
                        <a:t>人数</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总分</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语文</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数学</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英语</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物理</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化学</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生物</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政治</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历史</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地理</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7305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en-US" sz="1200" b="1">
                          <a:solidFill>
                            <a:srgbClr val="000000"/>
                          </a:solidFill>
                          <a:latin typeface="微软雅黑" panose="020B0503020204020204" charset="-122"/>
                        </a:rPr>
                        <a:t>535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454</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79</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72</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73</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54.5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77</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61</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42.5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32</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44</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32</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51.5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41</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60.5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54</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47</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73</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66</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252095">
                <a:tc>
                  <a:txBody>
                    <a:bodyPr/>
                    <a:p>
                      <a:pPr indent="0" algn="ctr">
                        <a:buNone/>
                      </a:pPr>
                      <a:r>
                        <a:rPr lang="zh-CN" sz="1200" b="0">
                          <a:solidFill>
                            <a:srgbClr val="000000"/>
                          </a:solidFill>
                          <a:latin typeface="Arial" panose="020B0604020202020204" pitchFamily="34" charset="0"/>
                          <a:ea typeface="微软雅黑" panose="020B0503020204020204" charset="-122"/>
                        </a:rPr>
                        <a:t>10班</a:t>
                      </a:r>
                      <a:endParaRPr lang="zh-CN" altLang="en-US" sz="1200" b="0">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51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49</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49</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17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39</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52095">
                <a:tc>
                  <a:txBody>
                    <a:bodyPr/>
                    <a:p>
                      <a:pPr indent="0" algn="ctr">
                        <a:buNone/>
                      </a:pPr>
                      <a:r>
                        <a:rPr lang="zh-CN" sz="1200" b="0">
                          <a:solidFill>
                            <a:srgbClr val="000000"/>
                          </a:solidFill>
                          <a:latin typeface="Arial" panose="020B0604020202020204" pitchFamily="34" charset="0"/>
                          <a:ea typeface="微软雅黑" panose="020B0503020204020204" charset="-122"/>
                        </a:rPr>
                        <a:t>11班</a:t>
                      </a:r>
                      <a:endParaRPr lang="zh-CN" altLang="en-US" sz="1200" b="0">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52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51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50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29</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49</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52095">
                <a:tc>
                  <a:txBody>
                    <a:bodyPr/>
                    <a:p>
                      <a:pPr indent="0" algn="ctr">
                        <a:buNone/>
                      </a:pPr>
                      <a:r>
                        <a:rPr lang="zh-CN" sz="1200" b="0">
                          <a:solidFill>
                            <a:srgbClr val="000000"/>
                          </a:solidFill>
                          <a:latin typeface="Arial" panose="020B0604020202020204" pitchFamily="34" charset="0"/>
                          <a:ea typeface="微软雅黑" panose="020B0503020204020204" charset="-122"/>
                        </a:rPr>
                        <a:t>21班</a:t>
                      </a:r>
                      <a:endParaRPr lang="zh-CN" altLang="en-US" sz="1200" b="0">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15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52095">
                <a:tc>
                  <a:txBody>
                    <a:bodyPr/>
                    <a:p>
                      <a:pPr indent="0" algn="ctr">
                        <a:buNone/>
                      </a:pPr>
                      <a:r>
                        <a:rPr lang="zh-CN" sz="1200" b="0">
                          <a:solidFill>
                            <a:srgbClr val="000000"/>
                          </a:solidFill>
                          <a:latin typeface="Arial" panose="020B0604020202020204" pitchFamily="34" charset="0"/>
                          <a:ea typeface="微软雅黑" panose="020B0503020204020204" charset="-122"/>
                        </a:rPr>
                        <a:t>22班</a:t>
                      </a:r>
                      <a:endParaRPr lang="zh-CN" altLang="en-US" sz="1200" b="0">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49</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19</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39</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49</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16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3050">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cap="flat">
                      <a:noFill/>
                    </a:lnR>
                    <a:lnT w="6350" cap="flat" cmpd="sng">
                      <a:solidFill>
                        <a:srgbClr val="000000"/>
                      </a:solidFill>
                      <a:prstDash val="solid"/>
                      <a:headEnd type="none" w="med" len="med"/>
                      <a:tailEnd type="none" w="med" len="med"/>
                    </a:lnT>
                    <a:lnB cap="flat">
                      <a:noFill/>
                    </a:lnB>
                    <a:lnTlToBr>
                      <a:noFill/>
                    </a:lnTlToBr>
                    <a:lnBlToTr>
                      <a:noFill/>
                    </a:lnBlToTr>
                    <a:noFill/>
                  </a:tcPr>
                </a:tc>
              </a:tr>
              <a:tr h="337185">
                <a:tc gridSpan="22">
                  <a:txBody>
                    <a:bodyPr/>
                    <a:p>
                      <a:pPr indent="0" algn="ctr">
                        <a:buNone/>
                      </a:pPr>
                      <a:r>
                        <a:rPr lang="zh-CN" sz="1200" b="1">
                          <a:solidFill>
                            <a:srgbClr val="000000"/>
                          </a:solidFill>
                          <a:latin typeface="Arial" panose="020B0604020202020204" pitchFamily="34" charset="0"/>
                          <a:ea typeface="微软雅黑" panose="020B0503020204020204" charset="-122"/>
                        </a:rPr>
                        <a:t>邹平一中特招、一段线各科各班上线人数</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R cap="flat">
                      <a:noFill/>
                    </a:lnR>
                    <a:lnT cap="flat">
                      <a:noFill/>
                    </a:lnT>
                    <a:lnB w="6350" cap="flat" cmpd="sng">
                      <a:solidFill>
                        <a:srgbClr val="000000"/>
                      </a:solidFill>
                      <a:prstDash val="solid"/>
                      <a:headEnd type="none" w="med" len="med"/>
                      <a:tailEnd type="none" w="med" len="med"/>
                    </a:lnB>
                  </a:tcPr>
                </a:tc>
              </a:tr>
              <a:tr h="273685">
                <a:tc rowSpan="2">
                  <a:txBody>
                    <a:bodyPr/>
                    <a:p>
                      <a:pPr indent="0" algn="ctr">
                        <a:buNone/>
                      </a:pPr>
                      <a:r>
                        <a:rPr lang="zh-CN" sz="1200" b="1">
                          <a:solidFill>
                            <a:srgbClr val="000000"/>
                          </a:solidFill>
                          <a:latin typeface="Arial" panose="020B0604020202020204" pitchFamily="34" charset="0"/>
                          <a:ea typeface="微软雅黑" panose="020B0503020204020204" charset="-122"/>
                        </a:rPr>
                        <a:t>班级</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rowSpan="2">
                  <a:txBody>
                    <a:bodyPr/>
                    <a:p>
                      <a:pPr indent="0" algn="ctr">
                        <a:buNone/>
                      </a:pPr>
                      <a:r>
                        <a:rPr lang="zh-CN" sz="1200" b="1">
                          <a:solidFill>
                            <a:srgbClr val="000000"/>
                          </a:solidFill>
                          <a:latin typeface="Arial" panose="020B0604020202020204" pitchFamily="34" charset="0"/>
                          <a:ea typeface="微软雅黑" panose="020B0503020204020204" charset="-122"/>
                        </a:rPr>
                        <a:t>人数</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总分</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语文</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数学</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英语</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物理</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化学</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生物</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政治</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历史</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地理</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7305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en-US" sz="1200" b="1">
                          <a:solidFill>
                            <a:srgbClr val="000000"/>
                          </a:solidFill>
                          <a:latin typeface="微软雅黑" panose="020B0503020204020204" charset="-122"/>
                        </a:rPr>
                        <a:t>535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454</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79</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72</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73</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54.5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77</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61</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42.5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32</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44</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32</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51.5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41</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60.5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54</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47</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73</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66</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252095">
                <a:tc>
                  <a:txBody>
                    <a:bodyPr/>
                    <a:p>
                      <a:pPr indent="0" algn="ctr">
                        <a:buNone/>
                      </a:pPr>
                      <a:r>
                        <a:rPr lang="en-US" sz="1200" b="0">
                          <a:solidFill>
                            <a:srgbClr val="000000"/>
                          </a:solidFill>
                          <a:latin typeface="微软雅黑" panose="020B0503020204020204" charset="-122"/>
                        </a:rPr>
                        <a:t>01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39</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19</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51460">
                <a:tc>
                  <a:txBody>
                    <a:bodyPr/>
                    <a:p>
                      <a:pPr indent="0" algn="ctr">
                        <a:buNone/>
                      </a:pPr>
                      <a:r>
                        <a:rPr lang="en-US" sz="1200" b="0">
                          <a:solidFill>
                            <a:srgbClr val="000000"/>
                          </a:solidFill>
                          <a:latin typeface="微软雅黑" panose="020B0503020204020204" charset="-122"/>
                        </a:rPr>
                        <a:t>02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52095">
                <a:tc>
                  <a:txBody>
                    <a:bodyPr/>
                    <a:p>
                      <a:pPr indent="0" algn="ctr">
                        <a:buNone/>
                      </a:pPr>
                      <a:r>
                        <a:rPr lang="en-US" sz="1200" b="0">
                          <a:solidFill>
                            <a:srgbClr val="000000"/>
                          </a:solidFill>
                          <a:latin typeface="微软雅黑" panose="020B0503020204020204" charset="-122"/>
                        </a:rPr>
                        <a:t>13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49</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49</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39</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52095">
                <a:tc>
                  <a:txBody>
                    <a:bodyPr/>
                    <a:p>
                      <a:pPr indent="0" algn="ctr">
                        <a:buNone/>
                      </a:pPr>
                      <a:r>
                        <a:rPr lang="en-US" sz="1200" b="0">
                          <a:solidFill>
                            <a:srgbClr val="000000"/>
                          </a:solidFill>
                          <a:latin typeface="微软雅黑" panose="020B0503020204020204" charset="-122"/>
                        </a:rPr>
                        <a:t>14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49</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39</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49</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3050">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cap="flat">
                      <a:noFill/>
                    </a:lnR>
                    <a:lnT w="6350" cap="flat" cmpd="sng">
                      <a:solidFill>
                        <a:srgbClr val="000000"/>
                      </a:solidFill>
                      <a:prstDash val="solid"/>
                      <a:headEnd type="none" w="med" len="med"/>
                      <a:tailEnd type="none" w="med" len="med"/>
                    </a:lnT>
                    <a:lnB cap="flat">
                      <a:noFill/>
                    </a:lnB>
                    <a:lnTlToBr>
                      <a:noFill/>
                    </a:lnTlToBr>
                    <a:lnBlToTr>
                      <a:noFill/>
                    </a:lnBlToTr>
                    <a:noFill/>
                  </a:tcPr>
                </a:tc>
              </a:tr>
              <a:tr h="337185">
                <a:tc gridSpan="22">
                  <a:txBody>
                    <a:bodyPr/>
                    <a:p>
                      <a:pPr indent="0" algn="ctr">
                        <a:buNone/>
                      </a:pPr>
                      <a:r>
                        <a:rPr lang="zh-CN" sz="1200" b="1">
                          <a:solidFill>
                            <a:srgbClr val="000000"/>
                          </a:solidFill>
                          <a:latin typeface="Arial" panose="020B0604020202020204" pitchFamily="34" charset="0"/>
                          <a:ea typeface="微软雅黑" panose="020B0503020204020204" charset="-122"/>
                        </a:rPr>
                        <a:t>邹平二中特招、一段线各科各班上线人数</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R cap="flat">
                      <a:noFill/>
                    </a:lnR>
                    <a:lnT cap="flat">
                      <a:noFill/>
                    </a:lnT>
                    <a:lnB w="6350" cap="flat" cmpd="sng">
                      <a:solidFill>
                        <a:srgbClr val="000000"/>
                      </a:solidFill>
                      <a:prstDash val="solid"/>
                      <a:headEnd type="none" w="med" len="med"/>
                      <a:tailEnd type="none" w="med" len="med"/>
                    </a:lnB>
                  </a:tcPr>
                </a:tc>
              </a:tr>
              <a:tr h="273050">
                <a:tc rowSpan="2">
                  <a:txBody>
                    <a:bodyPr/>
                    <a:p>
                      <a:pPr indent="0" algn="ctr">
                        <a:buNone/>
                      </a:pPr>
                      <a:r>
                        <a:rPr lang="zh-CN" sz="1200" b="1">
                          <a:solidFill>
                            <a:srgbClr val="000000"/>
                          </a:solidFill>
                          <a:latin typeface="Arial" panose="020B0604020202020204" pitchFamily="34" charset="0"/>
                          <a:ea typeface="微软雅黑" panose="020B0503020204020204" charset="-122"/>
                        </a:rPr>
                        <a:t>班级</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rowSpan="2">
                  <a:txBody>
                    <a:bodyPr/>
                    <a:p>
                      <a:pPr indent="0" algn="ctr">
                        <a:buNone/>
                      </a:pPr>
                      <a:r>
                        <a:rPr lang="zh-CN" sz="1200" b="1">
                          <a:solidFill>
                            <a:srgbClr val="000000"/>
                          </a:solidFill>
                          <a:latin typeface="Arial" panose="020B0604020202020204" pitchFamily="34" charset="0"/>
                          <a:ea typeface="微软雅黑" panose="020B0503020204020204" charset="-122"/>
                        </a:rPr>
                        <a:t>人数</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总分</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语文</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数学</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英语</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物理</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化学</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生物</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政治</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历史</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地理</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7368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en-US" sz="1200" b="1">
                          <a:solidFill>
                            <a:srgbClr val="000000"/>
                          </a:solidFill>
                          <a:latin typeface="微软雅黑" panose="020B0503020204020204" charset="-122"/>
                        </a:rPr>
                        <a:t>535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454</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79</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72</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73</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54.5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77</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61</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42.5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32</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44</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32</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51.5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41</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60.5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54</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47</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73</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66</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252095">
                <a:tc>
                  <a:txBody>
                    <a:bodyPr/>
                    <a:p>
                      <a:pPr indent="0" algn="ctr">
                        <a:buNone/>
                      </a:pPr>
                      <a:r>
                        <a:rPr lang="en-US" sz="1200" b="0">
                          <a:solidFill>
                            <a:srgbClr val="000000"/>
                          </a:solidFill>
                          <a:latin typeface="微软雅黑" panose="020B0503020204020204" charset="-122"/>
                        </a:rPr>
                        <a:t>21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17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52095">
                <a:tc>
                  <a:txBody>
                    <a:bodyPr/>
                    <a:p>
                      <a:pPr indent="0" algn="ctr">
                        <a:buNone/>
                      </a:pPr>
                      <a:r>
                        <a:rPr lang="en-US" sz="1200" b="0">
                          <a:solidFill>
                            <a:srgbClr val="000000"/>
                          </a:solidFill>
                          <a:latin typeface="微软雅黑" panose="020B0503020204020204" charset="-122"/>
                        </a:rPr>
                        <a:t>22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49</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49</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39</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52095">
                <a:tc>
                  <a:txBody>
                    <a:bodyPr/>
                    <a:p>
                      <a:pPr indent="0" algn="ctr">
                        <a:buNone/>
                      </a:pPr>
                      <a:r>
                        <a:rPr lang="en-US" sz="1200" b="0">
                          <a:solidFill>
                            <a:srgbClr val="000000"/>
                          </a:solidFill>
                          <a:latin typeface="微软雅黑" panose="020B0503020204020204" charset="-122"/>
                        </a:rPr>
                        <a:t>23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16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51460">
                <a:tc>
                  <a:txBody>
                    <a:bodyPr/>
                    <a:p>
                      <a:pPr indent="0" algn="ctr">
                        <a:buNone/>
                      </a:pPr>
                      <a:r>
                        <a:rPr lang="en-US" sz="1200" b="0">
                          <a:solidFill>
                            <a:srgbClr val="000000"/>
                          </a:solidFill>
                          <a:latin typeface="微软雅黑" panose="020B0503020204020204" charset="-122"/>
                        </a:rPr>
                        <a:t>24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39</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29</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28</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19</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39</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79730">
                <a:tc>
                  <a:txBody>
                    <a:bodyPr/>
                    <a:p>
                      <a:pPr indent="0">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zh-CN" altLang="en-US" sz="1200"/>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zh-CN" altLang="en-US" sz="1200"/>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zh-CN" altLang="en-US" sz="1200"/>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zh-CN" altLang="en-US" sz="1200"/>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zh-CN" altLang="en-US" sz="1200"/>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zh-CN" altLang="en-US" sz="1200"/>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zh-CN" altLang="en-US" sz="1200"/>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zh-CN" altLang="en-US" sz="1200"/>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zh-CN" altLang="en-US" sz="1200"/>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zh-CN" altLang="en-US" sz="1200"/>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zh-CN" altLang="en-US" sz="1200"/>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zh-CN" altLang="en-US" sz="1200"/>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zh-CN" altLang="en-US" sz="1200"/>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zh-CN" altLang="en-US" sz="1200"/>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zh-CN" altLang="en-US" sz="1200"/>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zh-CN" altLang="en-US" sz="1200"/>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zh-CN" altLang="en-US" sz="1200"/>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zh-CN" altLang="en-US" sz="1200"/>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zh-CN" altLang="en-US" sz="1200"/>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zh-CN" altLang="en-US" sz="1200"/>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zh-CN" altLang="en-US" sz="1200"/>
                    </a:p>
                  </a:txBody>
                  <a:tcPr marL="12700" marR="12700" marT="12700" vert="horz" anchor="ctr" anchorCtr="0">
                    <a:lnL>
                      <a:noFill/>
                    </a:lnL>
                    <a:lnR cap="flat">
                      <a:noFill/>
                    </a:lnR>
                    <a:lnT w="6350" cap="flat" cmpd="sng">
                      <a:solidFill>
                        <a:srgbClr val="000000"/>
                      </a:solidFill>
                      <a:prstDash val="solid"/>
                      <a:headEnd type="none" w="med" len="med"/>
                      <a:tailEnd type="none" w="med" len="med"/>
                    </a:lnT>
                    <a:lnB cap="flat">
                      <a:noFill/>
                    </a:lnB>
                    <a:lnTlToBr>
                      <a:noFill/>
                    </a:lnTlToBr>
                    <a:lnBlToTr>
                      <a:noFill/>
                    </a:lnBlToTr>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619760" y="293370"/>
            <a:ext cx="11038205" cy="645160"/>
          </a:xfrm>
          <a:prstGeom prst="rect">
            <a:avLst/>
          </a:prstGeom>
          <a:noFill/>
        </p:spPr>
        <p:txBody>
          <a:bodyPr wrap="square" rtlCol="0">
            <a:spAutoFit/>
          </a:bodyPr>
          <a:p>
            <a:pPr algn="ctr"/>
            <a:r>
              <a:rPr lang="zh-CN" altLang="en-US" sz="36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rPr>
              <a:t>集团三校</a:t>
            </a:r>
            <a:r>
              <a:rPr lang="zh-CN" altLang="en-US" sz="36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rPr>
              <a:t>各段成绩比较</a:t>
            </a:r>
            <a:endParaRPr lang="zh-CN" altLang="en-US" sz="36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pic>
        <p:nvPicPr>
          <p:cNvPr id="9" name="图片 8"/>
          <p:cNvPicPr>
            <a:picLocks noChangeAspect="1"/>
          </p:cNvPicPr>
          <p:nvPr/>
        </p:nvPicPr>
        <p:blipFill>
          <a:blip r:embed="rId1"/>
          <a:stretch>
            <a:fillRect/>
          </a:stretch>
        </p:blipFill>
        <p:spPr>
          <a:xfrm>
            <a:off x="995045" y="1328420"/>
            <a:ext cx="9958705" cy="241998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191135" y="178435"/>
          <a:ext cx="11784330" cy="6620510"/>
        </p:xfrm>
        <a:graphic>
          <a:graphicData uri="http://schemas.openxmlformats.org/drawingml/2006/table">
            <a:tbl>
              <a:tblPr/>
              <a:tblGrid>
                <a:gridCol w="714375"/>
                <a:gridCol w="555625"/>
                <a:gridCol w="525145"/>
                <a:gridCol w="526415"/>
                <a:gridCol w="525780"/>
                <a:gridCol w="525145"/>
                <a:gridCol w="525780"/>
                <a:gridCol w="525145"/>
                <a:gridCol w="526415"/>
                <a:gridCol w="525780"/>
                <a:gridCol w="525780"/>
                <a:gridCol w="525780"/>
                <a:gridCol w="525145"/>
                <a:gridCol w="526415"/>
                <a:gridCol w="525780"/>
                <a:gridCol w="525780"/>
                <a:gridCol w="525145"/>
                <a:gridCol w="525780"/>
                <a:gridCol w="525780"/>
                <a:gridCol w="525780"/>
                <a:gridCol w="525780"/>
                <a:gridCol w="525780"/>
              </a:tblGrid>
              <a:tr h="556260">
                <a:tc gridSpan="22">
                  <a:txBody>
                    <a:bodyPr/>
                    <a:p>
                      <a:pPr indent="0" algn="ctr">
                        <a:buNone/>
                      </a:pPr>
                      <a:r>
                        <a:rPr lang="zh-CN" sz="1200" b="1">
                          <a:solidFill>
                            <a:srgbClr val="000000"/>
                          </a:solidFill>
                          <a:latin typeface="Arial" panose="020B0604020202020204" pitchFamily="34" charset="0"/>
                          <a:ea typeface="微软雅黑" panose="020B0503020204020204" charset="-122"/>
                        </a:rPr>
                        <a:t>黄山中学特招、一段线各科各班上线人数</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R cap="flat">
                      <a:noFill/>
                    </a:lnR>
                    <a:lnT cap="flat">
                      <a:noFill/>
                    </a:lnT>
                    <a:lnB w="6350" cap="flat" cmpd="sng">
                      <a:solidFill>
                        <a:srgbClr val="000000"/>
                      </a:solidFill>
                      <a:prstDash val="solid"/>
                      <a:headEnd type="none" w="med" len="med"/>
                      <a:tailEnd type="none" w="med" len="med"/>
                    </a:lnB>
                  </a:tcPr>
                </a:tc>
              </a:tr>
              <a:tr h="416560">
                <a:tc rowSpan="2">
                  <a:txBody>
                    <a:bodyPr/>
                    <a:p>
                      <a:pPr indent="0" algn="ctr">
                        <a:buNone/>
                      </a:pPr>
                      <a:r>
                        <a:rPr lang="zh-CN" sz="1200" b="1">
                          <a:solidFill>
                            <a:srgbClr val="000000"/>
                          </a:solidFill>
                          <a:latin typeface="Arial" panose="020B0604020202020204" pitchFamily="34" charset="0"/>
                          <a:ea typeface="微软雅黑" panose="020B0503020204020204" charset="-122"/>
                        </a:rPr>
                        <a:t>班级</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rowSpan="2">
                  <a:txBody>
                    <a:bodyPr/>
                    <a:p>
                      <a:pPr indent="0" algn="ctr">
                        <a:buNone/>
                      </a:pPr>
                      <a:r>
                        <a:rPr lang="zh-CN" sz="1200" b="1">
                          <a:solidFill>
                            <a:srgbClr val="000000"/>
                          </a:solidFill>
                          <a:latin typeface="Arial" panose="020B0604020202020204" pitchFamily="34" charset="0"/>
                          <a:ea typeface="微软雅黑" panose="020B0503020204020204" charset="-122"/>
                        </a:rPr>
                        <a:t>人数</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总分</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语文</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数学</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英语</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物理</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化学</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生物</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政治</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历史</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地理</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41592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en-US" sz="1200" b="1">
                          <a:solidFill>
                            <a:srgbClr val="000000"/>
                          </a:solidFill>
                          <a:latin typeface="微软雅黑" panose="020B0503020204020204" charset="-122"/>
                        </a:rPr>
                        <a:t>535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454</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79</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72</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73</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54.5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77</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61</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42.5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32</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44</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32</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51.5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41</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60.5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54</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47</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73</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66</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407035">
                <a:tc>
                  <a:txBody>
                    <a:bodyPr/>
                    <a:p>
                      <a:pPr indent="0" algn="ctr">
                        <a:buNone/>
                      </a:pPr>
                      <a:r>
                        <a:rPr lang="zh-CN" sz="1200" b="0">
                          <a:solidFill>
                            <a:srgbClr val="000000"/>
                          </a:solidFill>
                          <a:latin typeface="Arial" panose="020B0604020202020204" pitchFamily="34" charset="0"/>
                          <a:ea typeface="微软雅黑" panose="020B0503020204020204" charset="-122"/>
                        </a:rPr>
                        <a:t>23班</a:t>
                      </a:r>
                      <a:endParaRPr lang="zh-CN" altLang="en-US" sz="1200" b="0">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08940">
                <a:tc>
                  <a:txBody>
                    <a:bodyPr/>
                    <a:p>
                      <a:pPr indent="0" algn="ctr">
                        <a:buNone/>
                      </a:pPr>
                      <a:r>
                        <a:rPr lang="zh-CN" sz="1200" b="0">
                          <a:solidFill>
                            <a:srgbClr val="000000"/>
                          </a:solidFill>
                          <a:latin typeface="Arial" panose="020B0604020202020204" pitchFamily="34" charset="0"/>
                          <a:ea typeface="微软雅黑" panose="020B0503020204020204" charset="-122"/>
                        </a:rPr>
                        <a:t>24班</a:t>
                      </a:r>
                      <a:endParaRPr lang="zh-CN" altLang="en-US" sz="1200" b="0">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55625">
                <a:tc gridSpan="22">
                  <a:txBody>
                    <a:bodyPr/>
                    <a:p>
                      <a:pPr indent="0" algn="ctr">
                        <a:buNone/>
                      </a:pPr>
                      <a:r>
                        <a:rPr lang="zh-CN" sz="1200" b="1">
                          <a:solidFill>
                            <a:srgbClr val="000000"/>
                          </a:solidFill>
                          <a:latin typeface="Arial" panose="020B0604020202020204" pitchFamily="34" charset="0"/>
                          <a:ea typeface="微软雅黑" panose="020B0503020204020204" charset="-122"/>
                        </a:rPr>
                        <a:t>邹平一中特招、一段线各科各班上线人数</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a:noFill/>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415925">
                <a:tc rowSpan="2">
                  <a:txBody>
                    <a:bodyPr/>
                    <a:p>
                      <a:pPr indent="0" algn="ctr">
                        <a:buNone/>
                      </a:pPr>
                      <a:r>
                        <a:rPr lang="zh-CN" sz="1200" b="1">
                          <a:solidFill>
                            <a:srgbClr val="000000"/>
                          </a:solidFill>
                          <a:latin typeface="Arial" panose="020B0604020202020204" pitchFamily="34" charset="0"/>
                          <a:ea typeface="微软雅黑" panose="020B0503020204020204" charset="-122"/>
                        </a:rPr>
                        <a:t>班级</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rowSpan="2">
                  <a:txBody>
                    <a:bodyPr/>
                    <a:p>
                      <a:pPr indent="0" algn="ctr">
                        <a:buNone/>
                      </a:pPr>
                      <a:r>
                        <a:rPr lang="zh-CN" sz="1200" b="1">
                          <a:solidFill>
                            <a:srgbClr val="000000"/>
                          </a:solidFill>
                          <a:latin typeface="Arial" panose="020B0604020202020204" pitchFamily="34" charset="0"/>
                          <a:ea typeface="微软雅黑" panose="020B0503020204020204" charset="-122"/>
                        </a:rPr>
                        <a:t>人数</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总分</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语文</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数学</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英语</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物理</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化学</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生物</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政治</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历史</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地理</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41656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en-US" sz="1200" b="1">
                          <a:solidFill>
                            <a:srgbClr val="000000"/>
                          </a:solidFill>
                          <a:latin typeface="微软雅黑" panose="020B0503020204020204" charset="-122"/>
                        </a:rPr>
                        <a:t>535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454</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79</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72</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73</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54.5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77</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61</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42.5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32</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44</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32</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51.5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41</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60.5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54</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47</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73</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66</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407670">
                <a:tc>
                  <a:txBody>
                    <a:bodyPr/>
                    <a:p>
                      <a:pPr indent="0" algn="ctr">
                        <a:buNone/>
                      </a:pPr>
                      <a:r>
                        <a:rPr lang="en-US" sz="1200" b="0">
                          <a:solidFill>
                            <a:srgbClr val="000000"/>
                          </a:solidFill>
                          <a:latin typeface="微软雅黑" panose="020B0503020204020204" charset="-122"/>
                        </a:rPr>
                        <a:t>25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29</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39</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37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40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15290">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a:noFill/>
                    </a:lnL>
                    <a:lnR cap="flat">
                      <a:noFill/>
                    </a:lnR>
                    <a:lnT w="6350" cap="flat" cmpd="sng">
                      <a:solidFill>
                        <a:srgbClr val="000000"/>
                      </a:solidFill>
                      <a:prstDash val="solid"/>
                      <a:headEnd type="none" w="med" len="med"/>
                      <a:tailEnd type="none" w="med" len="med"/>
                    </a:lnT>
                    <a:lnB cap="flat">
                      <a:noFill/>
                    </a:lnB>
                    <a:lnTlToBr>
                      <a:noFill/>
                    </a:lnTlToBr>
                    <a:lnBlToTr>
                      <a:noFill/>
                    </a:lnBlToTr>
                    <a:noFill/>
                  </a:tcPr>
                </a:tc>
              </a:tr>
              <a:tr h="556895">
                <a:tc gridSpan="22">
                  <a:txBody>
                    <a:bodyPr/>
                    <a:p>
                      <a:pPr indent="0" algn="ctr">
                        <a:buNone/>
                      </a:pPr>
                      <a:r>
                        <a:rPr lang="zh-CN" sz="1200" b="1">
                          <a:solidFill>
                            <a:srgbClr val="000000"/>
                          </a:solidFill>
                          <a:latin typeface="Arial" panose="020B0604020202020204" pitchFamily="34" charset="0"/>
                          <a:ea typeface="微软雅黑" panose="020B0503020204020204" charset="-122"/>
                        </a:rPr>
                        <a:t>邹平二中特招、一段线各科各班上线人数</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T cap="flat">
                      <a:noFill/>
                    </a:lnT>
                    <a:lnB w="6350" cap="flat" cmpd="sng">
                      <a:solidFill>
                        <a:srgbClr val="000000"/>
                      </a:solidFill>
                      <a:prstDash val="solid"/>
                      <a:headEnd type="none" w="med" len="med"/>
                      <a:tailEnd type="none" w="med" len="med"/>
                    </a:lnB>
                  </a:tcPr>
                </a:tc>
                <a:tc hMerge="1">
                  <a:tcPr>
                    <a:lnR cap="flat">
                      <a:noFill/>
                    </a:lnR>
                    <a:lnT cap="flat">
                      <a:noFill/>
                    </a:lnT>
                    <a:lnB w="6350" cap="flat" cmpd="sng">
                      <a:solidFill>
                        <a:srgbClr val="000000"/>
                      </a:solidFill>
                      <a:prstDash val="solid"/>
                      <a:headEnd type="none" w="med" len="med"/>
                      <a:tailEnd type="none" w="med" len="med"/>
                    </a:lnB>
                  </a:tcPr>
                </a:tc>
              </a:tr>
              <a:tr h="415925">
                <a:tc rowSpan="2">
                  <a:txBody>
                    <a:bodyPr/>
                    <a:p>
                      <a:pPr indent="0" algn="ctr">
                        <a:buNone/>
                      </a:pPr>
                      <a:r>
                        <a:rPr lang="zh-CN" sz="1200" b="1">
                          <a:solidFill>
                            <a:srgbClr val="000000"/>
                          </a:solidFill>
                          <a:latin typeface="Arial" panose="020B0604020202020204" pitchFamily="34" charset="0"/>
                          <a:ea typeface="微软雅黑" panose="020B0503020204020204" charset="-122"/>
                        </a:rPr>
                        <a:t>班级</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rowSpan="2">
                  <a:txBody>
                    <a:bodyPr/>
                    <a:p>
                      <a:pPr indent="0" algn="ctr">
                        <a:buNone/>
                      </a:pPr>
                      <a:r>
                        <a:rPr lang="zh-CN" sz="1200" b="1">
                          <a:solidFill>
                            <a:srgbClr val="000000"/>
                          </a:solidFill>
                          <a:latin typeface="Arial" panose="020B0604020202020204" pitchFamily="34" charset="0"/>
                          <a:ea typeface="微软雅黑" panose="020B0503020204020204" charset="-122"/>
                        </a:rPr>
                        <a:t>人数</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总分</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语文</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数学</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英语</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物理</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化学</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生物</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政治</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历史</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p>
                      <a:pPr indent="0" algn="ctr">
                        <a:buNone/>
                      </a:pPr>
                      <a:r>
                        <a:rPr lang="zh-CN" sz="1200" b="1">
                          <a:solidFill>
                            <a:srgbClr val="000000"/>
                          </a:solidFill>
                          <a:latin typeface="Arial" panose="020B0604020202020204" pitchFamily="34" charset="0"/>
                          <a:ea typeface="微软雅黑" panose="020B0503020204020204" charset="-122"/>
                        </a:rPr>
                        <a:t>地理</a:t>
                      </a:r>
                      <a:endParaRPr lang="zh-CN" altLang="en-US" sz="1200" b="1">
                        <a:solidFill>
                          <a:srgbClr val="000000"/>
                        </a:solidFill>
                        <a:latin typeface="Arial" panose="020B0604020202020204" pitchFamily="34" charset="0"/>
                        <a:ea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41656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r>
                        <a:rPr lang="en-US" sz="1200" b="1">
                          <a:solidFill>
                            <a:srgbClr val="000000"/>
                          </a:solidFill>
                          <a:latin typeface="微软雅黑" panose="020B0503020204020204" charset="-122"/>
                        </a:rPr>
                        <a:t>535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454</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79</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72</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73</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54.5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77</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61</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42.5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32</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44</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32</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51.5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41</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60.5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45</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54</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47</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73</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c>
                  <a:txBody>
                    <a:bodyPr/>
                    <a:p>
                      <a:pPr indent="0" algn="ctr">
                        <a:buNone/>
                      </a:pPr>
                      <a:r>
                        <a:rPr lang="en-US" sz="1200" b="1">
                          <a:solidFill>
                            <a:srgbClr val="000000"/>
                          </a:solidFill>
                          <a:latin typeface="微软雅黑" panose="020B0503020204020204" charset="-122"/>
                        </a:rPr>
                        <a:t>66</a:t>
                      </a:r>
                      <a:endParaRPr lang="en-US" altLang="en-US" sz="1200" b="1">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DDEBF7"/>
                    </a:solidFill>
                  </a:tcPr>
                </a:tc>
              </a:tr>
              <a:tr h="407670">
                <a:tc>
                  <a:txBody>
                    <a:bodyPr/>
                    <a:p>
                      <a:pPr indent="0" algn="ctr">
                        <a:buNone/>
                      </a:pPr>
                      <a:r>
                        <a:rPr lang="en-US" sz="1200" b="0">
                          <a:solidFill>
                            <a:srgbClr val="000000"/>
                          </a:solidFill>
                          <a:latin typeface="微软雅黑" panose="020B0503020204020204" charset="-122"/>
                        </a:rPr>
                        <a:t>26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13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16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16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23</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25</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07670">
                <a:tc>
                  <a:txBody>
                    <a:bodyPr/>
                    <a:p>
                      <a:pPr indent="0" algn="ctr">
                        <a:buNone/>
                      </a:pPr>
                      <a:r>
                        <a:rPr lang="en-US" sz="1200" b="0">
                          <a:solidFill>
                            <a:srgbClr val="000000"/>
                          </a:solidFill>
                          <a:latin typeface="微软雅黑" panose="020B0503020204020204" charset="-122"/>
                        </a:rPr>
                        <a:t>27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14</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20</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17</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16</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21</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微软雅黑" panose="020B0503020204020204" charset="-122"/>
                        </a:rPr>
                        <a:t>22</a:t>
                      </a:r>
                      <a:endParaRPr lang="en-US" altLang="en-US" sz="1200" b="0">
                        <a:solidFill>
                          <a:srgbClr val="000000"/>
                        </a:solidFill>
                        <a:latin typeface="微软雅黑" panose="020B05030202040202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80035" y="157480"/>
            <a:ext cx="11087735" cy="6000750"/>
          </a:xfrm>
          <a:prstGeom prst="rect">
            <a:avLst/>
          </a:prstGeom>
          <a:noFill/>
        </p:spPr>
        <p:txBody>
          <a:bodyPr wrap="square" rtlCol="0">
            <a:spAutoFit/>
          </a:bodyPr>
          <a:p>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【三校两线具体数据的比较】</a:t>
            </a:r>
            <a:endPar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p>
            <a:r>
              <a:rPr lang="zh-CN" altLang="en-US" sz="2400" b="1">
                <a:latin typeface="宋体" panose="02010600030101010101" pitchFamily="2" charset="-122"/>
                <a:ea typeface="宋体" panose="02010600030101010101" pitchFamily="2" charset="-122"/>
                <a:cs typeface="宋体" panose="02010600030101010101" pitchFamily="2" charset="-122"/>
              </a:rPr>
              <a:t>【一中】重点班</a:t>
            </a:r>
            <a:r>
              <a:rPr lang="en-US" altLang="zh-CN" sz="2400" b="1">
                <a:latin typeface="宋体" panose="02010600030101010101" pitchFamily="2" charset="-122"/>
                <a:ea typeface="宋体" panose="02010600030101010101" pitchFamily="2" charset="-122"/>
                <a:cs typeface="宋体" panose="02010600030101010101" pitchFamily="2" charset="-122"/>
              </a:rPr>
              <a:t> &gt;535</a:t>
            </a:r>
            <a:r>
              <a:rPr lang="zh-CN" altLang="en-US" sz="2400" b="1">
                <a:latin typeface="宋体" panose="02010600030101010101" pitchFamily="2" charset="-122"/>
                <a:ea typeface="宋体" panose="02010600030101010101" pitchFamily="2" charset="-122"/>
                <a:cs typeface="宋体" panose="02010600030101010101" pitchFamily="2" charset="-122"/>
              </a:rPr>
              <a:t>分</a:t>
            </a:r>
            <a:r>
              <a:rPr lang="en-US" altLang="zh-CN" sz="2400" b="1">
                <a:latin typeface="宋体" panose="02010600030101010101" pitchFamily="2" charset="-122"/>
                <a:ea typeface="宋体" panose="02010600030101010101" pitchFamily="2" charset="-122"/>
                <a:cs typeface="宋体" panose="02010600030101010101" pitchFamily="2" charset="-122"/>
              </a:rPr>
              <a:t>  171</a:t>
            </a:r>
            <a:r>
              <a:rPr lang="zh-CN" altLang="en-US" sz="2400" b="1">
                <a:latin typeface="宋体" panose="02010600030101010101" pitchFamily="2" charset="-122"/>
                <a:ea typeface="宋体" panose="02010600030101010101" pitchFamily="2" charset="-122"/>
                <a:cs typeface="宋体" panose="02010600030101010101" pitchFamily="2" charset="-122"/>
              </a:rPr>
              <a:t>人</a:t>
            </a:r>
            <a:r>
              <a:rPr lang="en-US" altLang="zh-CN" sz="2400" b="1">
                <a:latin typeface="宋体" panose="02010600030101010101" pitchFamily="2" charset="-122"/>
                <a:ea typeface="宋体" panose="02010600030101010101" pitchFamily="2" charset="-122"/>
                <a:cs typeface="宋体" panose="02010600030101010101" pitchFamily="2" charset="-122"/>
              </a:rPr>
              <a:t>    </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&gt;454</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192</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人</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4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实验班</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&gt;535</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42</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人</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&gt;454</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42</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人</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合计</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&gt;535</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213</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人</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&gt;454</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234</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人</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（缺</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人）</a:t>
            </a:r>
            <a:endPar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2400" b="1">
                <a:latin typeface="宋体" panose="02010600030101010101" pitchFamily="2" charset="-122"/>
                <a:ea typeface="宋体" panose="02010600030101010101" pitchFamily="2" charset="-122"/>
                <a:cs typeface="宋体" panose="02010600030101010101" pitchFamily="2" charset="-122"/>
              </a:rPr>
              <a:t>  </a:t>
            </a:r>
            <a:r>
              <a:rPr lang="zh-CN" altLang="en-US" sz="2400" b="1">
                <a:latin typeface="宋体" panose="02010600030101010101" pitchFamily="2" charset="-122"/>
                <a:ea typeface="宋体" panose="02010600030101010101" pitchFamily="2" charset="-122"/>
                <a:cs typeface="宋体" panose="02010600030101010101" pitchFamily="2" charset="-122"/>
              </a:rPr>
              <a:t>总人数</a:t>
            </a:r>
            <a:r>
              <a:rPr lang="en-US" altLang="zh-CN" sz="2400" b="1">
                <a:latin typeface="宋体" panose="02010600030101010101" pitchFamily="2" charset="-122"/>
                <a:ea typeface="宋体" panose="02010600030101010101" pitchFamily="2" charset="-122"/>
                <a:cs typeface="宋体" panose="02010600030101010101" pitchFamily="2" charset="-122"/>
              </a:rPr>
              <a:t>194+42   236</a:t>
            </a:r>
            <a:r>
              <a:rPr lang="zh-CN" altLang="en-US" sz="2400" b="1">
                <a:latin typeface="宋体" panose="02010600030101010101" pitchFamily="2" charset="-122"/>
                <a:ea typeface="宋体" panose="02010600030101010101" pitchFamily="2" charset="-122"/>
                <a:cs typeface="宋体" panose="02010600030101010101" pitchFamily="2" charset="-122"/>
              </a:rPr>
              <a:t>人</a:t>
            </a:r>
            <a:r>
              <a:rPr lang="en-US" altLang="zh-CN" sz="2400" b="1">
                <a:latin typeface="宋体" panose="02010600030101010101" pitchFamily="2" charset="-122"/>
                <a:ea typeface="宋体" panose="02010600030101010101" pitchFamily="2" charset="-122"/>
                <a:cs typeface="宋体" panose="02010600030101010101" pitchFamily="2" charset="-122"/>
              </a:rPr>
              <a:t>  </a:t>
            </a:r>
            <a:endParaRPr lang="en-US" altLang="zh-CN" sz="2400" b="1">
              <a:latin typeface="宋体" panose="02010600030101010101" pitchFamily="2" charset="-122"/>
              <a:ea typeface="宋体" panose="02010600030101010101" pitchFamily="2" charset="-122"/>
              <a:cs typeface="宋体" panose="02010600030101010101" pitchFamily="2" charset="-122"/>
            </a:endParaRPr>
          </a:p>
          <a:p>
            <a:r>
              <a:rPr lang="en-US" altLang="zh-CN" sz="2400" b="1">
                <a:latin typeface="宋体" panose="02010600030101010101" pitchFamily="2" charset="-122"/>
                <a:ea typeface="宋体" panose="02010600030101010101" pitchFamily="2" charset="-122"/>
                <a:cs typeface="宋体" panose="02010600030101010101" pitchFamily="2" charset="-122"/>
              </a:rPr>
              <a:t>  </a:t>
            </a:r>
            <a:r>
              <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rPr>
              <a:t>大级部</a:t>
            </a:r>
            <a:r>
              <a:rPr lang="en-US" altLang="zh-CN" sz="2400" b="1">
                <a:highlight>
                  <a:srgbClr val="FFFF00"/>
                </a:highlight>
                <a:latin typeface="宋体" panose="02010600030101010101" pitchFamily="2" charset="-122"/>
                <a:ea typeface="宋体" panose="02010600030101010101" pitchFamily="2" charset="-122"/>
                <a:cs typeface="宋体" panose="02010600030101010101" pitchFamily="2" charset="-122"/>
              </a:rPr>
              <a:t> </a:t>
            </a:r>
            <a:r>
              <a:rPr lang="en-US" altLang="zh-CN"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&gt;535</a:t>
            </a:r>
            <a:r>
              <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36</a:t>
            </a:r>
            <a:r>
              <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人</a:t>
            </a:r>
            <a:r>
              <a:rPr lang="en-US" altLang="zh-CN"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&gt;454</a:t>
            </a:r>
            <a:r>
              <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367</a:t>
            </a:r>
            <a:r>
              <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人</a:t>
            </a:r>
            <a:endPar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400" b="1">
                <a:latin typeface="宋体" panose="02010600030101010101" pitchFamily="2" charset="-122"/>
                <a:ea typeface="宋体" panose="02010600030101010101" pitchFamily="2" charset="-122"/>
                <a:cs typeface="宋体" panose="02010600030101010101" pitchFamily="2" charset="-122"/>
                <a:sym typeface="+mn-ea"/>
              </a:rPr>
              <a:t>【二中】重点班</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&gt;535</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162</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人</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&gt;454</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191</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人</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4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实验班</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&gt;535</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47</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人</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&gt;454</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47</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人</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合计</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&gt;535</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209</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人</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&gt;454</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238</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人</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（缺</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人）</a:t>
            </a:r>
            <a:endPar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总人数</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193+47   240</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人</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2400" b="1">
              <a:latin typeface="宋体" panose="02010600030101010101" pitchFamily="2" charset="-122"/>
              <a:ea typeface="宋体" panose="02010600030101010101" pitchFamily="2" charset="-122"/>
              <a:cs typeface="宋体" panose="02010600030101010101" pitchFamily="2" charset="-122"/>
            </a:endParaRPr>
          </a:p>
          <a:p>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大级部</a:t>
            </a:r>
            <a:r>
              <a:rPr lang="en-US" altLang="zh-CN"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&gt;535</a:t>
            </a:r>
            <a:r>
              <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94</a:t>
            </a:r>
            <a:r>
              <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人</a:t>
            </a:r>
            <a:r>
              <a:rPr lang="en-US" altLang="zh-CN"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&gt;454</a:t>
            </a:r>
            <a:r>
              <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422</a:t>
            </a:r>
            <a:r>
              <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人</a:t>
            </a:r>
            <a:endPar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400" b="1">
                <a:latin typeface="宋体" panose="02010600030101010101" pitchFamily="2" charset="-122"/>
                <a:ea typeface="宋体" panose="02010600030101010101" pitchFamily="2" charset="-122"/>
                <a:cs typeface="宋体" panose="02010600030101010101" pitchFamily="2" charset="-122"/>
                <a:sym typeface="+mn-ea"/>
              </a:rPr>
              <a:t>【黄山】重点班</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&gt;535</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146</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人</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&gt;454</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193</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人</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4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实验班</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&gt;535</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76</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人</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&gt;454</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76</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人</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合计</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&gt;535</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278</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人</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&gt;454</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269</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人</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（缺</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9</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人）</a:t>
            </a:r>
            <a:endParaRPr lang="zh-CN" altLang="en-US" sz="2400" b="1">
              <a:solidFill>
                <a:srgbClr val="FF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总人数</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193+47   278</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人</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2400" b="1">
              <a:latin typeface="宋体" panose="02010600030101010101" pitchFamily="2" charset="-122"/>
              <a:ea typeface="宋体" panose="02010600030101010101" pitchFamily="2" charset="-122"/>
              <a:cs typeface="宋体" panose="02010600030101010101" pitchFamily="2" charset="-122"/>
            </a:endParaRPr>
          </a:p>
          <a:p>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大级部</a:t>
            </a:r>
            <a:r>
              <a:rPr lang="en-US" altLang="zh-CN"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&gt;535</a:t>
            </a:r>
            <a:r>
              <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45</a:t>
            </a:r>
            <a:r>
              <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人</a:t>
            </a:r>
            <a:r>
              <a:rPr lang="en-US" altLang="zh-CN"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&gt;454</a:t>
            </a:r>
            <a:r>
              <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分</a:t>
            </a:r>
            <a:r>
              <a:rPr lang="en-US" altLang="zh-CN"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a:solidFill>
                  <a:srgbClr val="FF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307</a:t>
            </a:r>
            <a:r>
              <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人</a:t>
            </a:r>
            <a:endPar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80035" y="206375"/>
            <a:ext cx="11387455" cy="5262245"/>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cs typeface="宋体" panose="02010600030101010101" pitchFamily="2" charset="-122"/>
              </a:rPr>
              <a:t>【</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成绩分析</a:t>
            </a:r>
            <a:r>
              <a:rPr lang="zh-CN" altLang="en-US" sz="2400" b="1">
                <a:latin typeface="宋体" panose="02010600030101010101" pitchFamily="2" charset="-122"/>
                <a:ea typeface="宋体" panose="02010600030101010101" pitchFamily="2" charset="-122"/>
                <a:cs typeface="宋体" panose="02010600030101010101" pitchFamily="2" charset="-122"/>
              </a:rPr>
              <a:t>】</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r>
              <a:rPr lang="en-US" altLang="zh-CN" sz="2400" b="1">
                <a:latin typeface="宋体" panose="02010600030101010101" pitchFamily="2" charset="-122"/>
                <a:ea typeface="宋体" panose="02010600030101010101" pitchFamily="2" charset="-122"/>
                <a:cs typeface="宋体" panose="02010600030101010101" pitchFamily="2" charset="-122"/>
              </a:rPr>
              <a:t>1.</a:t>
            </a:r>
            <a:r>
              <a:rPr lang="zh-CN" altLang="en-US" sz="2400" b="1">
                <a:latin typeface="宋体" panose="02010600030101010101" pitchFamily="2" charset="-122"/>
                <a:ea typeface="宋体" panose="02010600030101010101" pitchFamily="2" charset="-122"/>
                <a:cs typeface="宋体" panose="02010600030101010101" pitchFamily="2" charset="-122"/>
              </a:rPr>
              <a:t>整体成绩与兄弟学校有一定的差距，特别是在一段线上与兄弟学校差距较大。特控线以上</a:t>
            </a:r>
            <a:r>
              <a:rPr lang="en-US" altLang="zh-CN" sz="2400" b="1">
                <a:latin typeface="宋体" panose="02010600030101010101" pitchFamily="2" charset="-122"/>
                <a:ea typeface="宋体" panose="02010600030101010101" pitchFamily="2" charset="-122"/>
                <a:cs typeface="宋体" panose="02010600030101010101" pitchFamily="2" charset="-122"/>
              </a:rPr>
              <a:t>267</a:t>
            </a:r>
            <a:r>
              <a:rPr lang="zh-CN" altLang="en-US" sz="2400" b="1">
                <a:latin typeface="宋体" panose="02010600030101010101" pitchFamily="2" charset="-122"/>
                <a:ea typeface="宋体" panose="02010600030101010101" pitchFamily="2" charset="-122"/>
                <a:cs typeface="宋体" panose="02010600030101010101" pitchFamily="2" charset="-122"/>
              </a:rPr>
              <a:t>，一段线以上</a:t>
            </a:r>
            <a:r>
              <a:rPr lang="en-US" altLang="zh-CN" sz="2400" b="1">
                <a:latin typeface="宋体" panose="02010600030101010101" pitchFamily="2" charset="-122"/>
                <a:ea typeface="宋体" panose="02010600030101010101" pitchFamily="2" charset="-122"/>
                <a:cs typeface="宋体" panose="02010600030101010101" pitchFamily="2" charset="-122"/>
              </a:rPr>
              <a:t>576</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r>
              <a:rPr lang="en-US" altLang="zh-CN" sz="2400" b="1">
                <a:latin typeface="宋体" panose="02010600030101010101" pitchFamily="2" charset="-122"/>
                <a:ea typeface="宋体" panose="02010600030101010101" pitchFamily="2" charset="-122"/>
                <a:cs typeface="宋体" panose="02010600030101010101" pitchFamily="2" charset="-122"/>
              </a:rPr>
              <a:t>2.</a:t>
            </a:r>
            <a:r>
              <a:rPr lang="zh-CN" altLang="en-US" sz="2400" b="1">
                <a:latin typeface="宋体" panose="02010600030101010101" pitchFamily="2" charset="-122"/>
                <a:ea typeface="宋体" panose="02010600030101010101" pitchFamily="2" charset="-122"/>
                <a:cs typeface="宋体" panose="02010600030101010101" pitchFamily="2" charset="-122"/>
              </a:rPr>
              <a:t>同层次班级与兄弟学校相比较，重点班比较，一中特控线人数分别为</a:t>
            </a:r>
            <a:r>
              <a:rPr lang="en-US" altLang="zh-CN" sz="2400" b="1">
                <a:latin typeface="宋体" panose="02010600030101010101" pitchFamily="2" charset="-122"/>
                <a:ea typeface="宋体" panose="02010600030101010101" pitchFamily="2" charset="-122"/>
                <a:cs typeface="宋体" panose="02010600030101010101" pitchFamily="2" charset="-122"/>
              </a:rPr>
              <a:t>42</a:t>
            </a:r>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altLang="zh-CN" sz="2400" b="1">
                <a:latin typeface="宋体" panose="02010600030101010101" pitchFamily="2" charset="-122"/>
                <a:ea typeface="宋体" panose="02010600030101010101" pitchFamily="2" charset="-122"/>
                <a:cs typeface="宋体" panose="02010600030101010101" pitchFamily="2" charset="-122"/>
              </a:rPr>
              <a:t>43</a:t>
            </a:r>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41</a:t>
            </a:r>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45</a:t>
            </a:r>
            <a:r>
              <a:rPr lang="zh-CN" altLang="en-US" sz="2400" b="1">
                <a:latin typeface="宋体" panose="02010600030101010101" pitchFamily="2" charset="-122"/>
                <a:ea typeface="宋体" panose="02010600030101010101" pitchFamily="2" charset="-122"/>
                <a:cs typeface="宋体" panose="02010600030101010101" pitchFamily="2" charset="-122"/>
              </a:rPr>
              <a:t>，二中为</a:t>
            </a:r>
            <a:r>
              <a:rPr lang="en-US" altLang="zh-CN" sz="2400" b="1">
                <a:latin typeface="宋体" panose="02010600030101010101" pitchFamily="2" charset="-122"/>
                <a:ea typeface="宋体" panose="02010600030101010101" pitchFamily="2" charset="-122"/>
                <a:cs typeface="宋体" panose="02010600030101010101" pitchFamily="2" charset="-122"/>
              </a:rPr>
              <a:t>41</a:t>
            </a:r>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44</a:t>
            </a:r>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altLang="zh-CN" sz="2400" b="1">
                <a:latin typeface="宋体" panose="02010600030101010101" pitchFamily="2" charset="-122"/>
                <a:ea typeface="宋体" panose="02010600030101010101" pitchFamily="2" charset="-122"/>
                <a:cs typeface="宋体" panose="02010600030101010101" pitchFamily="2" charset="-122"/>
              </a:rPr>
              <a:t>40</a:t>
            </a:r>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37</a:t>
            </a:r>
            <a:r>
              <a:rPr lang="zh-CN" altLang="en-US" sz="2400" b="1">
                <a:latin typeface="宋体" panose="02010600030101010101" pitchFamily="2" charset="-122"/>
                <a:ea typeface="宋体" panose="02010600030101010101" pitchFamily="2" charset="-122"/>
                <a:cs typeface="宋体" panose="02010600030101010101" pitchFamily="2" charset="-122"/>
              </a:rPr>
              <a:t>，黄山为</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40</a:t>
            </a:r>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altLang="zh-CN" sz="2400" b="1">
                <a:latin typeface="宋体" panose="02010600030101010101" pitchFamily="2" charset="-122"/>
                <a:ea typeface="宋体" panose="02010600030101010101" pitchFamily="2" charset="-122"/>
                <a:cs typeface="宋体" panose="02010600030101010101" pitchFamily="2" charset="-122"/>
              </a:rPr>
              <a:t>37</a:t>
            </a:r>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altLang="zh-CN" sz="2400" b="1">
                <a:latin typeface="宋体" panose="02010600030101010101" pitchFamily="2" charset="-122"/>
                <a:ea typeface="宋体" panose="02010600030101010101" pitchFamily="2" charset="-122"/>
                <a:cs typeface="宋体" panose="02010600030101010101" pitchFamily="2" charset="-122"/>
              </a:rPr>
              <a:t>36</a:t>
            </a:r>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33</a:t>
            </a:r>
            <a:r>
              <a:rPr lang="zh-CN" altLang="en-US" sz="2400" b="1">
                <a:latin typeface="宋体" panose="02010600030101010101" pitchFamily="2" charset="-122"/>
                <a:ea typeface="宋体" panose="02010600030101010101" pitchFamily="2" charset="-122"/>
                <a:cs typeface="宋体" panose="02010600030101010101" pitchFamily="2" charset="-122"/>
              </a:rPr>
              <a:t>。大级部平行班比较，一中一段线最好为</a:t>
            </a:r>
            <a:r>
              <a:rPr lang="en-US" altLang="zh-CN" sz="2400" b="1">
                <a:latin typeface="宋体" panose="02010600030101010101" pitchFamily="2" charset="-122"/>
                <a:ea typeface="宋体" panose="02010600030101010101" pitchFamily="2" charset="-122"/>
                <a:cs typeface="宋体" panose="02010600030101010101" pitchFamily="2" charset="-122"/>
              </a:rPr>
              <a:t>24</a:t>
            </a:r>
            <a:r>
              <a:rPr lang="zh-CN" altLang="en-US" sz="2400" b="1">
                <a:latin typeface="宋体" panose="02010600030101010101" pitchFamily="2" charset="-122"/>
                <a:ea typeface="宋体" panose="02010600030101010101" pitchFamily="2" charset="-122"/>
                <a:cs typeface="宋体" panose="02010600030101010101" pitchFamily="2" charset="-122"/>
              </a:rPr>
              <a:t>，最差为</a:t>
            </a:r>
            <a:r>
              <a:rPr lang="en-US" altLang="zh-CN" sz="2400" b="1">
                <a:latin typeface="宋体" panose="02010600030101010101" pitchFamily="2" charset="-122"/>
                <a:ea typeface="宋体" panose="02010600030101010101" pitchFamily="2" charset="-122"/>
                <a:cs typeface="宋体" panose="02010600030101010101" pitchFamily="2" charset="-122"/>
              </a:rPr>
              <a:t>14</a:t>
            </a:r>
            <a:r>
              <a:rPr lang="zh-CN" altLang="en-US" sz="2400" b="1">
                <a:latin typeface="宋体" panose="02010600030101010101" pitchFamily="2" charset="-122"/>
                <a:ea typeface="宋体" panose="02010600030101010101" pitchFamily="2" charset="-122"/>
                <a:cs typeface="宋体" panose="02010600030101010101" pitchFamily="2" charset="-122"/>
              </a:rPr>
              <a:t>人，有</a:t>
            </a:r>
            <a:r>
              <a:rPr lang="en-US" altLang="zh-CN" sz="2400" b="1">
                <a:latin typeface="宋体" panose="02010600030101010101" pitchFamily="2" charset="-122"/>
                <a:ea typeface="宋体" panose="02010600030101010101" pitchFamily="2" charset="-122"/>
                <a:cs typeface="宋体" panose="02010600030101010101" pitchFamily="2" charset="-122"/>
              </a:rPr>
              <a:t>5</a:t>
            </a:r>
            <a:r>
              <a:rPr lang="zh-CN" altLang="en-US" sz="2400" b="1">
                <a:latin typeface="宋体" panose="02010600030101010101" pitchFamily="2" charset="-122"/>
                <a:ea typeface="宋体" panose="02010600030101010101" pitchFamily="2" charset="-122"/>
                <a:cs typeface="宋体" panose="02010600030101010101" pitchFamily="2" charset="-122"/>
              </a:rPr>
              <a:t>个班级超</a:t>
            </a:r>
            <a:r>
              <a:rPr lang="en-US" altLang="zh-CN" sz="2400" b="1">
                <a:latin typeface="宋体" panose="02010600030101010101" pitchFamily="2" charset="-122"/>
                <a:ea typeface="宋体" panose="02010600030101010101" pitchFamily="2" charset="-122"/>
                <a:cs typeface="宋体" panose="02010600030101010101" pitchFamily="2" charset="-122"/>
              </a:rPr>
              <a:t>20</a:t>
            </a:r>
            <a:r>
              <a:rPr lang="zh-CN" altLang="en-US" sz="2400" b="1">
                <a:latin typeface="宋体" panose="02010600030101010101" pitchFamily="2" charset="-122"/>
                <a:ea typeface="宋体" panose="02010600030101010101" pitchFamily="2" charset="-122"/>
                <a:cs typeface="宋体" panose="02010600030101010101" pitchFamily="2" charset="-122"/>
              </a:rPr>
              <a:t>人，二中最好为</a:t>
            </a:r>
            <a:r>
              <a:rPr lang="en-US" altLang="zh-CN" sz="2400" b="1">
                <a:latin typeface="宋体" panose="02010600030101010101" pitchFamily="2" charset="-122"/>
                <a:ea typeface="宋体" panose="02010600030101010101" pitchFamily="2" charset="-122"/>
                <a:cs typeface="宋体" panose="02010600030101010101" pitchFamily="2" charset="-122"/>
              </a:rPr>
              <a:t>25</a:t>
            </a:r>
            <a:r>
              <a:rPr lang="zh-CN" altLang="en-US" sz="2400" b="1">
                <a:latin typeface="宋体" panose="02010600030101010101" pitchFamily="2" charset="-122"/>
                <a:ea typeface="宋体" panose="02010600030101010101" pitchFamily="2" charset="-122"/>
                <a:cs typeface="宋体" panose="02010600030101010101" pitchFamily="2" charset="-122"/>
              </a:rPr>
              <a:t>，最差为</a:t>
            </a:r>
            <a:r>
              <a:rPr lang="en-US" altLang="zh-CN" sz="2400" b="1">
                <a:latin typeface="宋体" panose="02010600030101010101" pitchFamily="2" charset="-122"/>
                <a:ea typeface="宋体" panose="02010600030101010101" pitchFamily="2" charset="-122"/>
                <a:cs typeface="宋体" panose="02010600030101010101" pitchFamily="2" charset="-122"/>
              </a:rPr>
              <a:t>12</a:t>
            </a:r>
            <a:r>
              <a:rPr lang="zh-CN" altLang="en-US" sz="2400" b="1">
                <a:latin typeface="宋体" panose="02010600030101010101" pitchFamily="2" charset="-122"/>
                <a:ea typeface="宋体" panose="02010600030101010101" pitchFamily="2" charset="-122"/>
                <a:cs typeface="宋体" panose="02010600030101010101" pitchFamily="2" charset="-122"/>
              </a:rPr>
              <a:t>人，超</a:t>
            </a:r>
            <a:r>
              <a:rPr lang="en-US" altLang="zh-CN" sz="2400" b="1">
                <a:latin typeface="宋体" panose="02010600030101010101" pitchFamily="2" charset="-122"/>
                <a:ea typeface="宋体" panose="02010600030101010101" pitchFamily="2" charset="-122"/>
                <a:cs typeface="宋体" panose="02010600030101010101" pitchFamily="2" charset="-122"/>
              </a:rPr>
              <a:t>20</a:t>
            </a:r>
            <a:r>
              <a:rPr lang="zh-CN" altLang="en-US" sz="2400" b="1">
                <a:latin typeface="宋体" panose="02010600030101010101" pitchFamily="2" charset="-122"/>
                <a:ea typeface="宋体" panose="02010600030101010101" pitchFamily="2" charset="-122"/>
                <a:cs typeface="宋体" panose="02010600030101010101" pitchFamily="2" charset="-122"/>
              </a:rPr>
              <a:t>人的班级为</a:t>
            </a:r>
            <a:r>
              <a:rPr lang="en-US" altLang="zh-CN" sz="2400" b="1">
                <a:latin typeface="宋体" panose="02010600030101010101" pitchFamily="2" charset="-122"/>
                <a:ea typeface="宋体" panose="02010600030101010101" pitchFamily="2" charset="-122"/>
                <a:cs typeface="宋体" panose="02010600030101010101" pitchFamily="2" charset="-122"/>
              </a:rPr>
              <a:t>15</a:t>
            </a:r>
            <a:r>
              <a:rPr lang="zh-CN" altLang="en-US" sz="2400" b="1">
                <a:latin typeface="宋体" panose="02010600030101010101" pitchFamily="2" charset="-122"/>
                <a:ea typeface="宋体" panose="02010600030101010101" pitchFamily="2" charset="-122"/>
                <a:cs typeface="宋体" panose="02010600030101010101" pitchFamily="2" charset="-122"/>
              </a:rPr>
              <a:t>个，黄山最好为</a:t>
            </a:r>
            <a:r>
              <a:rPr lang="en-US" altLang="zh-CN" sz="2400" b="1">
                <a:latin typeface="宋体" panose="02010600030101010101" pitchFamily="2" charset="-122"/>
                <a:ea typeface="宋体" panose="02010600030101010101" pitchFamily="2" charset="-122"/>
                <a:cs typeface="宋体" panose="02010600030101010101" pitchFamily="2" charset="-122"/>
              </a:rPr>
              <a:t>25</a:t>
            </a:r>
            <a:r>
              <a:rPr lang="zh-CN" altLang="en-US" sz="2400" b="1">
                <a:latin typeface="宋体" panose="02010600030101010101" pitchFamily="2" charset="-122"/>
                <a:ea typeface="宋体" panose="02010600030101010101" pitchFamily="2" charset="-122"/>
                <a:cs typeface="宋体" panose="02010600030101010101" pitchFamily="2" charset="-122"/>
              </a:rPr>
              <a:t>人，最差为</a:t>
            </a:r>
            <a:r>
              <a:rPr lang="en-US" altLang="zh-CN" sz="2400" b="1">
                <a:latin typeface="宋体" panose="02010600030101010101" pitchFamily="2" charset="-122"/>
                <a:ea typeface="宋体" panose="02010600030101010101" pitchFamily="2" charset="-122"/>
                <a:cs typeface="宋体" panose="02010600030101010101" pitchFamily="2" charset="-122"/>
              </a:rPr>
              <a:t>9</a:t>
            </a:r>
            <a:r>
              <a:rPr lang="zh-CN" altLang="en-US" sz="2400" b="1">
                <a:latin typeface="宋体" panose="02010600030101010101" pitchFamily="2" charset="-122"/>
                <a:ea typeface="宋体" panose="02010600030101010101" pitchFamily="2" charset="-122"/>
                <a:cs typeface="宋体" panose="02010600030101010101" pitchFamily="2" charset="-122"/>
              </a:rPr>
              <a:t>人，有</a:t>
            </a:r>
            <a:r>
              <a:rPr lang="en-US" altLang="zh-CN" sz="2400" b="1">
                <a:latin typeface="宋体" panose="02010600030101010101" pitchFamily="2" charset="-122"/>
                <a:ea typeface="宋体" panose="02010600030101010101" pitchFamily="2" charset="-122"/>
                <a:cs typeface="宋体" panose="02010600030101010101" pitchFamily="2" charset="-122"/>
              </a:rPr>
              <a:t>7</a:t>
            </a:r>
            <a:r>
              <a:rPr lang="zh-CN" altLang="en-US" sz="2400" b="1">
                <a:latin typeface="宋体" panose="02010600030101010101" pitchFamily="2" charset="-122"/>
                <a:ea typeface="宋体" panose="02010600030101010101" pitchFamily="2" charset="-122"/>
                <a:cs typeface="宋体" panose="02010600030101010101" pitchFamily="2" charset="-122"/>
              </a:rPr>
              <a:t>个班级超</a:t>
            </a:r>
            <a:r>
              <a:rPr lang="en-US" altLang="zh-CN" sz="2400" b="1">
                <a:latin typeface="宋体" panose="02010600030101010101" pitchFamily="2" charset="-122"/>
                <a:ea typeface="宋体" panose="02010600030101010101" pitchFamily="2" charset="-122"/>
                <a:cs typeface="宋体" panose="02010600030101010101" pitchFamily="2" charset="-122"/>
              </a:rPr>
              <a:t>20</a:t>
            </a:r>
            <a:r>
              <a:rPr lang="zh-CN" altLang="en-US" sz="2400" b="1">
                <a:latin typeface="宋体" panose="02010600030101010101" pitchFamily="2" charset="-122"/>
                <a:ea typeface="宋体" panose="02010600030101010101" pitchFamily="2" charset="-122"/>
                <a:cs typeface="宋体" panose="02010600030101010101" pitchFamily="2" charset="-122"/>
              </a:rPr>
              <a:t>人。</a:t>
            </a:r>
            <a:endParaRPr lang="en-US" altLang="zh-CN" sz="2400" b="1">
              <a:latin typeface="宋体" panose="02010600030101010101" pitchFamily="2" charset="-122"/>
              <a:ea typeface="宋体" panose="02010600030101010101" pitchFamily="2" charset="-122"/>
              <a:cs typeface="宋体" panose="02010600030101010101" pitchFamily="2" charset="-122"/>
            </a:endParaRPr>
          </a:p>
          <a:p>
            <a:r>
              <a:rPr lang="en-US" altLang="zh-CN" sz="2400" b="1">
                <a:latin typeface="宋体" panose="02010600030101010101" pitchFamily="2" charset="-122"/>
                <a:ea typeface="宋体" panose="02010600030101010101" pitchFamily="2" charset="-122"/>
                <a:cs typeface="宋体" panose="02010600030101010101" pitchFamily="2" charset="-122"/>
              </a:rPr>
              <a:t>3.</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在同层次班级中班级之间的差距较大，在大级部平行班中，特控线最大差距为</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7</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人，一段线差距为</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16</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人。四个重点班中差距特控线最大差距为</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7</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人。</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r>
              <a:rPr lang="en-US" altLang="zh-CN" sz="2400" b="1">
                <a:latin typeface="宋体" panose="02010600030101010101" pitchFamily="2" charset="-122"/>
                <a:ea typeface="宋体" panose="02010600030101010101" pitchFamily="2" charset="-122"/>
                <a:cs typeface="宋体" panose="02010600030101010101" pitchFamily="2" charset="-122"/>
              </a:rPr>
              <a:t>4.</a:t>
            </a:r>
            <a:r>
              <a:rPr lang="zh-CN" altLang="en-US" sz="2400" b="1">
                <a:latin typeface="宋体" panose="02010600030101010101" pitchFamily="2" charset="-122"/>
                <a:ea typeface="宋体" panose="02010600030101010101" pitchFamily="2" charset="-122"/>
                <a:cs typeface="宋体" panose="02010600030101010101" pitchFamily="2" charset="-122"/>
              </a:rPr>
              <a:t>同学科三校相比较，黄山在语文学科上占据一定优势，在数学、物理、化学学科中位居第二，与一中差距不大，英语、生物、政治、历史、地理学科稍差，特别是一些学科与兄弟学校的差距</a:t>
            </a:r>
            <a:r>
              <a:rPr lang="zh-CN" altLang="en-US" sz="2400" b="1">
                <a:latin typeface="宋体" panose="02010600030101010101" pitchFamily="2" charset="-122"/>
                <a:ea typeface="宋体" panose="02010600030101010101" pitchFamily="2" charset="-122"/>
                <a:cs typeface="宋体" panose="02010600030101010101" pitchFamily="2" charset="-122"/>
              </a:rPr>
              <a:t>较大。</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r>
              <a:rPr lang="en-US" altLang="zh-CN" sz="2400" b="1">
                <a:latin typeface="宋体" panose="02010600030101010101" pitchFamily="2" charset="-122"/>
                <a:ea typeface="宋体" panose="02010600030101010101" pitchFamily="2" charset="-122"/>
                <a:cs typeface="宋体" panose="02010600030101010101" pitchFamily="2" charset="-122"/>
              </a:rPr>
              <a:t>5.</a:t>
            </a:r>
            <a:r>
              <a:rPr lang="zh-CN" altLang="en-US" sz="2400" b="1">
                <a:latin typeface="宋体" panose="02010600030101010101" pitchFamily="2" charset="-122"/>
                <a:ea typeface="宋体" panose="02010600030101010101" pitchFamily="2" charset="-122"/>
                <a:cs typeface="宋体" panose="02010600030101010101" pitchFamily="2" charset="-122"/>
              </a:rPr>
              <a:t>同学科校内相比较，学科内部不同老师之间也存在一定的差距，甚至同一任课教师的不同班级在成绩上也有一定</a:t>
            </a:r>
            <a:r>
              <a:rPr lang="zh-CN" altLang="en-US" sz="2400" b="1">
                <a:latin typeface="宋体" panose="02010600030101010101" pitchFamily="2" charset="-122"/>
                <a:ea typeface="宋体" panose="02010600030101010101" pitchFamily="2" charset="-122"/>
                <a:cs typeface="宋体" panose="02010600030101010101" pitchFamily="2" charset="-122"/>
              </a:rPr>
              <a:t>的差距。</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280035" y="5516880"/>
            <a:ext cx="11746230" cy="1076325"/>
          </a:xfrm>
          <a:prstGeom prst="rect">
            <a:avLst/>
          </a:prstGeom>
          <a:noFill/>
        </p:spPr>
        <p:txBody>
          <a:bodyPr wrap="square" rtlCol="0">
            <a:spAutoFit/>
          </a:bodyPr>
          <a:p>
            <a:r>
              <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这些差距是客观的，当然出现这些问题的原因也是多样的，这里面既有客观师资配等方面不可回避的问题，也有我们主观的问题。</a:t>
            </a:r>
            <a:endPar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8330" y="326390"/>
            <a:ext cx="2550795" cy="925195"/>
          </a:xfrm>
        </p:spPr>
        <p:txBody>
          <a:bodyPr>
            <a:normAutofit/>
          </a:bodyPr>
          <a:lstStyle/>
          <a:p>
            <a:pPr algn="l"/>
            <a:r>
              <a:rPr lang="zh-CN" altLang="en-US" sz="3600" b="1">
                <a:solidFill>
                  <a:srgbClr val="FF0000"/>
                </a:solidFill>
                <a:latin typeface="宋体" panose="02010600030101010101" pitchFamily="2" charset="-122"/>
                <a:ea typeface="宋体" panose="02010600030101010101" pitchFamily="2" charset="-122"/>
              </a:rPr>
              <a:t>【</a:t>
            </a:r>
            <a:r>
              <a:rPr lang="zh-CN" altLang="en-US" sz="3600">
                <a:solidFill>
                  <a:srgbClr val="FF0000"/>
                </a:solidFill>
                <a:latin typeface="宋体" panose="02010600030101010101" pitchFamily="2" charset="-122"/>
                <a:ea typeface="宋体" panose="02010600030101010101" pitchFamily="2" charset="-122"/>
                <a:sym typeface="+mn-ea"/>
              </a:rPr>
              <a:t>存</a:t>
            </a:r>
            <a:r>
              <a:rPr lang="zh-CN" altLang="en-US" sz="3600" smtClean="0">
                <a:solidFill>
                  <a:srgbClr val="FF0000"/>
                </a:solidFill>
                <a:latin typeface="宋体" panose="02010600030101010101" pitchFamily="2" charset="-122"/>
                <a:ea typeface="宋体" panose="02010600030101010101" pitchFamily="2" charset="-122"/>
                <a:sym typeface="+mn-ea"/>
              </a:rPr>
              <a:t>在问题</a:t>
            </a:r>
            <a:r>
              <a:rPr lang="zh-CN" altLang="en-US" sz="3600" b="1">
                <a:solidFill>
                  <a:srgbClr val="FF0000"/>
                </a:solidFill>
                <a:latin typeface="宋体" panose="02010600030101010101" pitchFamily="2" charset="-122"/>
                <a:ea typeface="宋体" panose="02010600030101010101" pitchFamily="2" charset="-122"/>
              </a:rPr>
              <a:t>】</a:t>
            </a:r>
            <a:endParaRPr lang="zh-CN" altLang="en-US" sz="3600" b="1">
              <a:solidFill>
                <a:srgbClr val="FF0000"/>
              </a:solidFill>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227330" y="1158875"/>
            <a:ext cx="11833225" cy="4906645"/>
          </a:xfrm>
        </p:spPr>
        <p:txBody>
          <a:bodyPr>
            <a:normAutofit/>
          </a:bodyPr>
          <a:lstStyle/>
          <a:p>
            <a:pPr marL="0" lvl="0" indent="0" fontAlgn="auto">
              <a:lnSpc>
                <a:spcPts val="2780"/>
              </a:lnSpc>
              <a:buNone/>
            </a:pPr>
            <a:r>
              <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en-US" altLang="zh-CN" sz="2400" smtClean="0">
                <a:solidFill>
                  <a:srgbClr val="FF0000"/>
                </a:solidFill>
                <a:latin typeface="宋体" panose="02010600030101010101" pitchFamily="2" charset="-122"/>
                <a:ea typeface="宋体" panose="02010600030101010101" pitchFamily="2" charset="-122"/>
                <a:cs typeface="宋体" panose="02010600030101010101" pitchFamily="2" charset="-122"/>
              </a:rPr>
              <a:t>   1</a:t>
            </a:r>
            <a:r>
              <a:rPr lang="zh-CN" altLang="en-US" sz="2400" smtClean="0">
                <a:solidFill>
                  <a:srgbClr val="FF0000"/>
                </a:solidFill>
                <a:latin typeface="宋体" panose="02010600030101010101" pitchFamily="2" charset="-122"/>
                <a:ea typeface="宋体" panose="02010600030101010101" pitchFamily="2" charset="-122"/>
                <a:cs typeface="宋体" panose="02010600030101010101" pitchFamily="2" charset="-122"/>
              </a:rPr>
              <a:t>、管理方面：</a:t>
            </a:r>
            <a:r>
              <a:rPr lang="zh-CN" altLang="en-US" sz="2400" smtClean="0">
                <a:solidFill>
                  <a:schemeClr val="tx1"/>
                </a:solidFill>
                <a:latin typeface="宋体" panose="02010600030101010101" pitchFamily="2" charset="-122"/>
                <a:ea typeface="宋体" panose="02010600030101010101" pitchFamily="2" charset="-122"/>
                <a:cs typeface="宋体" panose="02010600030101010101" pitchFamily="2" charset="-122"/>
              </a:rPr>
              <a:t>我们克服种种困难，保证学生</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正常开学，教学活动顺利开展。学生对高中学习生活还不是很适应，部分学生还延续初中的学习习惯和方法，对高中的学习存在着侥幸心理；级部和部分班级对学生的管理存在疏漏的地方。特别是上课状态、自习纪律、午休晚眠纪律亟待提高。我们需要进一步引导加强对学生课堂和</a:t>
            </a:r>
            <a:r>
              <a:rPr lang="zh-CN" altLang="en-US" sz="2400">
                <a:solidFill>
                  <a:schemeClr val="tx1"/>
                </a:solidFill>
                <a:latin typeface="宋体" panose="02010600030101010101" pitchFamily="2" charset="-122"/>
                <a:ea typeface="宋体" panose="02010600030101010101" pitchFamily="2" charset="-122"/>
                <a:cs typeface="宋体" panose="02010600030101010101" pitchFamily="2" charset="-122"/>
              </a:rPr>
              <a:t>自习的管理、的指导</a:t>
            </a:r>
            <a:r>
              <a:rPr lang="zh-CN" altLang="en-US" sz="24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40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lvl="0" indent="0" fontAlgn="auto">
              <a:lnSpc>
                <a:spcPts val="2780"/>
              </a:lnSpc>
              <a:buNone/>
            </a:pPr>
            <a:r>
              <a:rPr lang="en-US" altLang="zh-CN" sz="2400">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en-US" altLang="zh-CN" sz="2400" smtClean="0">
                <a:solidFill>
                  <a:srgbClr val="FF0000"/>
                </a:solidFill>
                <a:latin typeface="宋体" panose="02010600030101010101" pitchFamily="2" charset="-122"/>
                <a:ea typeface="宋体" panose="02010600030101010101" pitchFamily="2" charset="-122"/>
                <a:cs typeface="宋体" panose="02010600030101010101" pitchFamily="2" charset="-122"/>
              </a:rPr>
              <a:t>2</a:t>
            </a:r>
            <a:r>
              <a:rPr lang="zh-CN" altLang="en-US" sz="2400" smtClean="0">
                <a:solidFill>
                  <a:srgbClr val="FF0000"/>
                </a:solidFill>
                <a:latin typeface="宋体" panose="02010600030101010101" pitchFamily="2" charset="-122"/>
                <a:ea typeface="宋体" panose="02010600030101010101" pitchFamily="2" charset="-122"/>
                <a:cs typeface="宋体" panose="02010600030101010101" pitchFamily="2" charset="-122"/>
              </a:rPr>
              <a:t>、教学方面：</a:t>
            </a:r>
            <a:r>
              <a:rPr lang="zh-CN" altLang="en-US" sz="2400" smtClean="0">
                <a:solidFill>
                  <a:schemeClr val="tx1"/>
                </a:solidFill>
                <a:latin typeface="宋体" panose="02010600030101010101" pitchFamily="2" charset="-122"/>
                <a:ea typeface="宋体" panose="02010600030101010101" pitchFamily="2" charset="-122"/>
                <a:cs typeface="宋体" panose="02010600030101010101" pitchFamily="2" charset="-122"/>
              </a:rPr>
              <a:t>课堂是学生学习的主阵地。在开学之初，教师对学生的学情把握不到位，出现课堂效率低，学生的学习习惯不好，眼高手低、</a:t>
            </a:r>
            <a:r>
              <a:rPr lang="zh-CN" altLang="en-US" sz="2400" smtClean="0">
                <a:latin typeface="宋体" panose="02010600030101010101" pitchFamily="2" charset="-122"/>
                <a:ea typeface="宋体" panose="02010600030101010101" pitchFamily="2" charset="-122"/>
                <a:cs typeface="宋体" panose="02010600030101010101" pitchFamily="2" charset="-122"/>
                <a:sym typeface="+mn-ea"/>
              </a:rPr>
              <a:t>学习的积极性不高，自觉性不强等现象，整体上反映出来是学生</a:t>
            </a:r>
            <a:r>
              <a:rPr lang="zh-CN" altLang="en-US" sz="2400" smtClean="0">
                <a:solidFill>
                  <a:schemeClr val="tx1"/>
                </a:solidFill>
                <a:latin typeface="宋体" panose="02010600030101010101" pitchFamily="2" charset="-122"/>
                <a:ea typeface="宋体" panose="02010600030101010101" pitchFamily="2" charset="-122"/>
                <a:cs typeface="宋体" panose="02010600030101010101" pitchFamily="2" charset="-122"/>
              </a:rPr>
              <a:t>不能适应高中高强度的学习。班主任和任课教师积极引导学生，根据学科特点</a:t>
            </a:r>
            <a:r>
              <a:rPr lang="zh-CN" altLang="en-US" sz="2400" smtClean="0">
                <a:solidFill>
                  <a:schemeClr val="tx1"/>
                </a:solidFill>
                <a:latin typeface="宋体" panose="02010600030101010101" pitchFamily="2" charset="-122"/>
                <a:ea typeface="宋体" panose="02010600030101010101" pitchFamily="2" charset="-122"/>
                <a:cs typeface="宋体" panose="02010600030101010101" pitchFamily="2" charset="-122"/>
              </a:rPr>
              <a:t>学习。</a:t>
            </a:r>
            <a:endParaRPr lang="zh-CN" altLang="en-US" sz="240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77190" y="925195"/>
            <a:ext cx="11701145" cy="4750435"/>
          </a:xfrm>
        </p:spPr>
        <p:txBody>
          <a:bodyPr>
            <a:normAutofit fontScale="25000"/>
          </a:bodyPr>
          <a:lstStyle/>
          <a:p>
            <a:pPr marL="0" lvl="0" indent="0" fontAlgn="auto">
              <a:lnSpc>
                <a:spcPts val="2760"/>
              </a:lnSpc>
              <a:buNone/>
            </a:pPr>
            <a:r>
              <a:rPr lang="en-US" altLang="zh-CN" sz="3200" smtClean="0">
                <a:solidFill>
                  <a:srgbClr val="0000FF"/>
                </a:solidFill>
              </a:rPr>
              <a:t>   </a:t>
            </a:r>
            <a:r>
              <a:rPr lang="en-US" altLang="zh-CN" sz="9600" smtClean="0">
                <a:solidFill>
                  <a:srgbClr val="0000FF"/>
                </a:solidFill>
              </a:rPr>
              <a:t>  </a:t>
            </a:r>
            <a:r>
              <a:rPr lang="en-US" altLang="zh-CN" sz="9600" smtClean="0">
                <a:solidFill>
                  <a:srgbClr val="FF0000"/>
                </a:solidFill>
                <a:latin typeface="宋体" panose="02010600030101010101" pitchFamily="2" charset="-122"/>
                <a:ea typeface="宋体" panose="02010600030101010101" pitchFamily="2" charset="-122"/>
                <a:cs typeface="宋体" panose="02010600030101010101" pitchFamily="2" charset="-122"/>
              </a:rPr>
              <a:t>3</a:t>
            </a:r>
            <a:r>
              <a:rPr lang="zh-CN" altLang="en-US" sz="9600" smtClean="0">
                <a:solidFill>
                  <a:srgbClr val="FF0000"/>
                </a:solidFill>
                <a:latin typeface="宋体" panose="02010600030101010101" pitchFamily="2" charset="-122"/>
                <a:ea typeface="宋体" panose="02010600030101010101" pitchFamily="2" charset="-122"/>
                <a:cs typeface="宋体" panose="02010600030101010101" pitchFamily="2" charset="-122"/>
              </a:rPr>
              <a:t>、学</a:t>
            </a:r>
            <a:r>
              <a:rPr lang="zh-CN" altLang="en-US" sz="9600">
                <a:solidFill>
                  <a:srgbClr val="FF0000"/>
                </a:solidFill>
                <a:latin typeface="宋体" panose="02010600030101010101" pitchFamily="2" charset="-122"/>
                <a:ea typeface="宋体" panose="02010600030101010101" pitchFamily="2" charset="-122"/>
                <a:cs typeface="宋体" panose="02010600030101010101" pitchFamily="2" charset="-122"/>
              </a:rPr>
              <a:t>生方面：</a:t>
            </a:r>
            <a:r>
              <a:rPr lang="zh-CN" altLang="en-US" sz="9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学生学习积极性、主动性不高，学习持久力不足，反映到自习课堂上就是“闲事、闲思、闲聊”等三闲现象严重制约课堂效率的提升。由于学习成绩而引发的心理问题也是班级管理上存在的严重问题。学生的审题、规范等方面跟不上新高考的变革节奏使得学生的学习动力不足，学习内驱力消怠，造成学习积极性的调动难度大</a:t>
            </a:r>
            <a:r>
              <a:rPr lang="zh-CN" altLang="en-US" sz="9600">
                <a:solidFill>
                  <a:schemeClr val="tx1"/>
                </a:solidFill>
                <a:latin typeface="宋体" panose="02010600030101010101" pitchFamily="2" charset="-122"/>
                <a:ea typeface="宋体" panose="02010600030101010101" pitchFamily="2" charset="-122"/>
                <a:cs typeface="宋体" panose="02010600030101010101" pitchFamily="2" charset="-122"/>
              </a:rPr>
              <a:t>。刚刚开学，学生的心未能收回来，造成自由散漫的状况。暑假期间多数学生处于放松的状况，开学后尽管加强了管理，但学生的心没有真正收回来</a:t>
            </a:r>
            <a:r>
              <a:rPr lang="zh-CN" altLang="en-US" sz="9600" smtClean="0">
                <a:solidFill>
                  <a:schemeClr val="tx1"/>
                </a:solidFill>
                <a:latin typeface="宋体" panose="02010600030101010101" pitchFamily="2" charset="-122"/>
                <a:ea typeface="宋体" panose="02010600030101010101" pitchFamily="2" charset="-122"/>
                <a:cs typeface="宋体" panose="02010600030101010101" pitchFamily="2" charset="-122"/>
              </a:rPr>
              <a:t>。国庆期间各班虽通过各种方式加强了管理和督促，但学生的自觉性也影响了</a:t>
            </a:r>
            <a:r>
              <a:rPr lang="zh-CN" altLang="en-US" sz="9600" smtClean="0">
                <a:solidFill>
                  <a:schemeClr val="tx1"/>
                </a:solidFill>
                <a:latin typeface="宋体" panose="02010600030101010101" pitchFamily="2" charset="-122"/>
                <a:ea typeface="宋体" panose="02010600030101010101" pitchFamily="2" charset="-122"/>
                <a:cs typeface="宋体" panose="02010600030101010101" pitchFamily="2" charset="-122"/>
              </a:rPr>
              <a:t>发挥。通过从开学考试学生状态和常规检查中也反映出学习劲头不足、积极性不高的问题。</a:t>
            </a:r>
            <a:endParaRPr lang="en-US" altLang="zh-CN" sz="9335">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lvl="0" indent="0">
              <a:buNone/>
            </a:pPr>
            <a:r>
              <a:rPr lang="en-US" altLang="zh-CN" sz="9335">
                <a:solidFill>
                  <a:srgbClr val="0000FF"/>
                </a:solidFill>
              </a:rPr>
              <a:t> </a:t>
            </a:r>
            <a:r>
              <a:rPr lang="en-US" altLang="zh-CN" sz="3200">
                <a:solidFill>
                  <a:srgbClr val="0000FF"/>
                </a:solidFill>
              </a:rPr>
              <a:t> </a:t>
            </a:r>
            <a:r>
              <a:rPr lang="en-US" altLang="zh-CN" sz="3200" smtClean="0">
                <a:solidFill>
                  <a:srgbClr val="0000FF"/>
                </a:solidFill>
              </a:rPr>
              <a:t>    </a:t>
            </a:r>
            <a:r>
              <a:rPr lang="en-US" altLang="zh-CN" sz="5145" smtClean="0">
                <a:solidFill>
                  <a:srgbClr val="0000FF"/>
                </a:solidFill>
              </a:rPr>
              <a:t> </a:t>
            </a:r>
            <a:endParaRPr lang="en-US" altLang="zh-CN" sz="5145" smtClean="0">
              <a:solidFill>
                <a:srgbClr val="0000FF"/>
              </a:solidFill>
            </a:endParaRPr>
          </a:p>
          <a:p>
            <a:pPr marL="0" lvl="0" indent="0">
              <a:buNone/>
            </a:pPr>
            <a:r>
              <a:rPr lang="en-US" altLang="zh-CN" sz="7000" smtClean="0">
                <a:solidFill>
                  <a:srgbClr val="FF0000"/>
                </a:solidFill>
                <a:latin typeface="宋体" panose="02010600030101010101" pitchFamily="2" charset="-122"/>
                <a:ea typeface="宋体" panose="02010600030101010101" pitchFamily="2" charset="-122"/>
              </a:rPr>
              <a:t>   </a:t>
            </a:r>
            <a:r>
              <a:rPr lang="zh-CN" altLang="en-US" sz="11200" smtClean="0">
                <a:solidFill>
                  <a:srgbClr val="FF0000"/>
                </a:solidFill>
                <a:latin typeface="宋体" panose="02010600030101010101" pitchFamily="2" charset="-122"/>
                <a:ea typeface="宋体" panose="02010600030101010101" pitchFamily="2" charset="-122"/>
              </a:rPr>
              <a:t>反</a:t>
            </a:r>
            <a:r>
              <a:rPr lang="zh-CN" altLang="en-US" sz="11200">
                <a:solidFill>
                  <a:srgbClr val="FF0000"/>
                </a:solidFill>
                <a:latin typeface="宋体" panose="02010600030101010101" pitchFamily="2" charset="-122"/>
                <a:ea typeface="宋体" panose="02010600030101010101" pitchFamily="2" charset="-122"/>
              </a:rPr>
              <a:t>思：</a:t>
            </a:r>
            <a:r>
              <a:rPr lang="zh-CN" altLang="en-US" sz="11200">
                <a:solidFill>
                  <a:schemeClr val="tx1"/>
                </a:solidFill>
                <a:latin typeface="宋体" panose="02010600030101010101" pitchFamily="2" charset="-122"/>
                <a:ea typeface="宋体" panose="02010600030101010101" pitchFamily="2" charset="-122"/>
              </a:rPr>
              <a:t>尽管有刚刚开学的客观原因，但各学校面临的也是同样的情况，级部到班主任、备课组长到任课老师还需从抓常规教学管理和调动学生学习积极性方面去反思，拿出措施，积极作为，变压力为动力。</a:t>
            </a:r>
            <a:endParaRPr lang="zh-CN" altLang="en-US" sz="11200">
              <a:solidFill>
                <a:schemeClr val="tx1"/>
              </a:solidFill>
              <a:latin typeface="宋体" panose="02010600030101010101" pitchFamily="2" charset="-122"/>
              <a:ea typeface="宋体" panose="02010600030101010101" pitchFamily="2" charset="-122"/>
            </a:endParaRPr>
          </a:p>
        </p:txBody>
      </p:sp>
      <p:sp>
        <p:nvSpPr>
          <p:cNvPr id="5" name="标题 4"/>
          <p:cNvSpPr>
            <a:spLocks noGrp="1"/>
          </p:cNvSpPr>
          <p:nvPr>
            <p:ph type="title"/>
            <p:custDataLst>
              <p:tags r:id="rId1"/>
            </p:custDataLst>
          </p:nvPr>
        </p:nvSpPr>
        <p:spPr>
          <a:xfrm>
            <a:off x="211455" y="190500"/>
            <a:ext cx="2550795" cy="925195"/>
          </a:xfrm>
        </p:spPr>
        <p:txBody>
          <a:bodyPr>
            <a:normAutofit/>
          </a:bodyPr>
          <a:p>
            <a:pPr algn="l"/>
            <a:r>
              <a:rPr lang="zh-CN" altLang="en-US" sz="3600" b="1">
                <a:solidFill>
                  <a:srgbClr val="FF0000"/>
                </a:solidFill>
                <a:latin typeface="宋体" panose="02010600030101010101" pitchFamily="2" charset="-122"/>
                <a:ea typeface="宋体" panose="02010600030101010101" pitchFamily="2" charset="-122"/>
              </a:rPr>
              <a:t>【</a:t>
            </a:r>
            <a:r>
              <a:rPr lang="zh-CN" altLang="en-US" sz="3600">
                <a:solidFill>
                  <a:srgbClr val="FF0000"/>
                </a:solidFill>
                <a:latin typeface="宋体" panose="02010600030101010101" pitchFamily="2" charset="-122"/>
                <a:ea typeface="宋体" panose="02010600030101010101" pitchFamily="2" charset="-122"/>
                <a:sym typeface="+mn-ea"/>
              </a:rPr>
              <a:t>存</a:t>
            </a:r>
            <a:r>
              <a:rPr lang="zh-CN" altLang="en-US" sz="3600" smtClean="0">
                <a:solidFill>
                  <a:srgbClr val="FF0000"/>
                </a:solidFill>
                <a:latin typeface="宋体" panose="02010600030101010101" pitchFamily="2" charset="-122"/>
                <a:ea typeface="宋体" panose="02010600030101010101" pitchFamily="2" charset="-122"/>
                <a:sym typeface="+mn-ea"/>
              </a:rPr>
              <a:t>在问题</a:t>
            </a:r>
            <a:r>
              <a:rPr lang="zh-CN" altLang="en-US" sz="3600" b="1">
                <a:solidFill>
                  <a:srgbClr val="FF0000"/>
                </a:solidFill>
                <a:latin typeface="宋体" panose="02010600030101010101" pitchFamily="2" charset="-122"/>
                <a:ea typeface="宋体" panose="02010600030101010101" pitchFamily="2" charset="-122"/>
              </a:rPr>
              <a:t>】</a:t>
            </a:r>
            <a:endParaRPr lang="zh-CN" altLang="en-US" sz="3600" b="1">
              <a:solidFill>
                <a:srgbClr val="FF0000"/>
              </a:solidFill>
              <a:latin typeface="宋体" panose="02010600030101010101" pitchFamily="2" charset="-122"/>
              <a:ea typeface="宋体" panose="02010600030101010101" pitchFamily="2" charset="-122"/>
            </a:endParaRPr>
          </a:p>
        </p:txBody>
      </p:sp>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4315" y="-60960"/>
            <a:ext cx="4785360" cy="925195"/>
          </a:xfrm>
        </p:spPr>
        <p:txBody>
          <a:bodyPr>
            <a:normAutofit/>
          </a:bodyPr>
          <a:lstStyle/>
          <a:p>
            <a:r>
              <a:rPr lang="zh-CN" altLang="en-US" sz="3600" b="1" smtClean="0">
                <a:solidFill>
                  <a:srgbClr val="FF0000"/>
                </a:solidFill>
              </a:rPr>
              <a:t>【下阶段的</a:t>
            </a:r>
            <a:r>
              <a:rPr lang="zh-CN" altLang="en-US" sz="3600" b="1" smtClean="0">
                <a:solidFill>
                  <a:srgbClr val="FF0000"/>
                </a:solidFill>
              </a:rPr>
              <a:t>举措】</a:t>
            </a:r>
            <a:endParaRPr lang="zh-CN" altLang="en-US" sz="3600" b="1" smtClean="0">
              <a:solidFill>
                <a:srgbClr val="FF0000"/>
              </a:solidFill>
            </a:endParaRPr>
          </a:p>
        </p:txBody>
      </p:sp>
      <p:sp>
        <p:nvSpPr>
          <p:cNvPr id="4" name="文本框 3"/>
          <p:cNvSpPr txBox="1"/>
          <p:nvPr/>
        </p:nvSpPr>
        <p:spPr>
          <a:xfrm>
            <a:off x="144780" y="824865"/>
            <a:ext cx="11833225" cy="4574540"/>
          </a:xfrm>
          <a:prstGeom prst="rect">
            <a:avLst/>
          </a:prstGeom>
          <a:noFill/>
        </p:spPr>
        <p:txBody>
          <a:bodyPr wrap="square" rtlCol="0">
            <a:spAutoFit/>
          </a:bodyPr>
          <a:p>
            <a:pPr marL="0" indent="0">
              <a:buNone/>
            </a:pPr>
            <a:r>
              <a:rPr lang="zh-CN" altLang="en-US" sz="2400" b="1">
                <a:solidFill>
                  <a:srgbClr val="FF0000"/>
                </a:solidFill>
                <a:latin typeface="宋体" panose="02010600030101010101" pitchFamily="2" charset="-122"/>
                <a:ea typeface="宋体" panose="02010600030101010101" pitchFamily="2" charset="-122"/>
                <a:sym typeface="+mn-ea"/>
              </a:rPr>
              <a:t>级部管理：</a:t>
            </a:r>
            <a:endParaRPr lang="en-US" altLang="zh-CN" sz="2400" b="1">
              <a:solidFill>
                <a:srgbClr val="FF0000"/>
              </a:solidFill>
            </a:endParaRPr>
          </a:p>
          <a:p>
            <a:pPr marL="0" indent="0" fontAlgn="auto">
              <a:lnSpc>
                <a:spcPct val="100000"/>
              </a:lnSpc>
              <a:spcBef>
                <a:spcPts val="400"/>
              </a:spcBef>
              <a:buNone/>
            </a:pPr>
            <a:r>
              <a:rPr lang="en-US" altLang="zh-CN" sz="2400" b="1">
                <a:solidFill>
                  <a:srgbClr val="0000FF"/>
                </a:solidFill>
                <a:sym typeface="+mn-ea"/>
              </a:rPr>
              <a:t>  </a:t>
            </a:r>
            <a:r>
              <a:rPr lang="en-US" altLang="zh-CN" sz="2400" b="1">
                <a:effectLst>
                  <a:outerShdw blurRad="38100" dist="19050" dir="2700000" algn="tl" rotWithShape="0">
                    <a:schemeClr val="dk1">
                      <a:alpha val="40000"/>
                    </a:schemeClr>
                  </a:outerShdw>
                </a:effectLst>
                <a:latin typeface="+mj-ea"/>
                <a:ea typeface="+mj-ea"/>
                <a:cs typeface="+mj-ea"/>
                <a:sym typeface="+mn-ea"/>
              </a:rPr>
              <a:t> </a:t>
            </a:r>
            <a:r>
              <a:rPr lang="en-US" altLang="zh-CN" sz="2400" b="1" smtClean="0">
                <a:effectLst>
                  <a:outerShdw blurRad="38100" dist="19050" dir="2700000" algn="tl" rotWithShape="0">
                    <a:schemeClr val="dk1">
                      <a:alpha val="40000"/>
                    </a:schemeClr>
                  </a:outerShdw>
                </a:effectLst>
                <a:latin typeface="+mj-ea"/>
                <a:ea typeface="+mj-ea"/>
                <a:cs typeface="+mj-ea"/>
                <a:sym typeface="+mn-ea"/>
              </a:rPr>
              <a:t>  </a:t>
            </a:r>
            <a:r>
              <a:rPr lang="en-US" altLang="zh-CN" sz="2400" b="1">
                <a:effectLst/>
                <a:latin typeface="宋体" panose="02010600030101010101" pitchFamily="2" charset="-122"/>
                <a:ea typeface="宋体" panose="02010600030101010101" pitchFamily="2" charset="-122"/>
                <a:cs typeface="宋体" panose="02010600030101010101" pitchFamily="2" charset="-122"/>
                <a:sym typeface="+mn-ea"/>
              </a:rPr>
              <a:t>1</a:t>
            </a:r>
            <a:r>
              <a:rPr lang="en-US" altLang="zh-CN" sz="2400" b="1" smtClean="0">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smtClean="0">
                <a:effectLst/>
                <a:latin typeface="宋体" panose="02010600030101010101" pitchFamily="2" charset="-122"/>
                <a:ea typeface="宋体" panose="02010600030101010101" pitchFamily="2" charset="-122"/>
                <a:cs typeface="宋体" panose="02010600030101010101" pitchFamily="2" charset="-122"/>
                <a:sym typeface="+mn-ea"/>
              </a:rPr>
              <a:t>加强级部常规管理。级部将继续定期召开级部领导会议、班主任、备课组长例会。做好对早、中、晚自习辅导的检查工作。找班级的学生了解班级情况，找到制约班级成绩提升的原因和解决办法；做好本职工作，务求实效，起到模范带头作用。</a:t>
            </a:r>
            <a:endParaRPr lang="en-US" altLang="zh-CN" sz="2400" b="1">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indent="0" fontAlgn="auto">
              <a:lnSpc>
                <a:spcPct val="100000"/>
              </a:lnSpc>
              <a:buNone/>
            </a:pPr>
            <a:r>
              <a:rPr lang="en-US" altLang="zh-CN" sz="2400" b="1">
                <a:effectLst/>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b="1" smtClean="0">
                <a:effectLst/>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进一步加强教学常规工作的管理与考核。要突出教学管理中的“三抓”:</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marL="0" indent="0" fontAlgn="auto">
              <a:lnSpc>
                <a:spcPct val="100000"/>
              </a:lnSpc>
              <a:buNone/>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①抓备课,备好一节课是上好一节课的前提，在实施新课程的今天，课堂教学如何改变传统的教育理念，依据课程标准，创造性地使用教材,恰当地选择教学方式和方法,有效地提高课堂教学效率。级部主任参与所包组的集体备课，务求实效。</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marL="0" indent="0" fontAlgn="auto">
              <a:lnSpc>
                <a:spcPct val="100000"/>
              </a:lnSpc>
              <a:buNone/>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②抓上课，上课是教学过程的中心环节，上好一节课是提高教学质量的关键，要向课堂40分钟要质量。从本周开始级部开始推门听课。</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pPr marL="0" indent="0" fontAlgn="auto">
              <a:lnSpc>
                <a:spcPct val="100000"/>
              </a:lnSpc>
              <a:buNone/>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③抓作业。对各科作业批改情况进行检查，各备课组精心设计每次作业，做到批改认真及时。此外在作业批改上，尽可能面批学生作业，及时反馈学生掌握知识情况。</a:t>
            </a:r>
            <a:endParaRPr lang="zh-CN" altLang="en-US" sz="2400" b="1"/>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4315" y="-60960"/>
            <a:ext cx="4785360" cy="925195"/>
          </a:xfrm>
        </p:spPr>
        <p:txBody>
          <a:bodyPr>
            <a:normAutofit/>
          </a:bodyPr>
          <a:lstStyle/>
          <a:p>
            <a:r>
              <a:rPr lang="zh-CN" altLang="en-US" sz="3600" b="1" smtClean="0">
                <a:solidFill>
                  <a:srgbClr val="FF0000"/>
                </a:solidFill>
                <a:latin typeface="宋体" panose="02010600030101010101" pitchFamily="2" charset="-122"/>
                <a:ea typeface="宋体" panose="02010600030101010101" pitchFamily="2" charset="-122"/>
              </a:rPr>
              <a:t>【下阶段的</a:t>
            </a:r>
            <a:r>
              <a:rPr lang="zh-CN" altLang="en-US" sz="3600" b="1" smtClean="0">
                <a:solidFill>
                  <a:srgbClr val="FF0000"/>
                </a:solidFill>
                <a:latin typeface="宋体" panose="02010600030101010101" pitchFamily="2" charset="-122"/>
                <a:ea typeface="宋体" panose="02010600030101010101" pitchFamily="2" charset="-122"/>
              </a:rPr>
              <a:t>举措】</a:t>
            </a:r>
            <a:endParaRPr lang="zh-CN" altLang="en-US" sz="3600" b="1" smtClean="0">
              <a:solidFill>
                <a:srgbClr val="FF0000"/>
              </a:solidFill>
              <a:latin typeface="宋体" panose="02010600030101010101" pitchFamily="2" charset="-122"/>
              <a:ea typeface="宋体" panose="02010600030101010101" pitchFamily="2" charset="-122"/>
            </a:endParaRPr>
          </a:p>
        </p:txBody>
      </p:sp>
      <p:sp>
        <p:nvSpPr>
          <p:cNvPr id="4" name="文本框 3"/>
          <p:cNvSpPr txBox="1"/>
          <p:nvPr/>
        </p:nvSpPr>
        <p:spPr>
          <a:xfrm>
            <a:off x="212725" y="902335"/>
            <a:ext cx="11852275" cy="3466465"/>
          </a:xfrm>
          <a:prstGeom prst="rect">
            <a:avLst/>
          </a:prstGeom>
          <a:noFill/>
        </p:spPr>
        <p:txBody>
          <a:bodyPr wrap="square" rtlCol="0">
            <a:spAutoFit/>
          </a:bodyPr>
          <a:p>
            <a:pPr marL="0" indent="0">
              <a:buNone/>
            </a:pPr>
            <a:r>
              <a:rPr lang="zh-CN" altLang="en-US" sz="2400" b="1">
                <a:solidFill>
                  <a:srgbClr val="FF0000"/>
                </a:solidFill>
                <a:latin typeface="宋体" panose="02010600030101010101" pitchFamily="2" charset="-122"/>
                <a:ea typeface="宋体" panose="02010600030101010101" pitchFamily="2" charset="-122"/>
                <a:sym typeface="+mn-ea"/>
              </a:rPr>
              <a:t>级部管理：</a:t>
            </a:r>
            <a:endParaRPr lang="en-US" altLang="zh-CN" sz="2400" b="1">
              <a:solidFill>
                <a:srgbClr val="FF0000"/>
              </a:solidFill>
            </a:endParaRPr>
          </a:p>
          <a:p>
            <a:pPr marL="0" indent="0" fontAlgn="auto">
              <a:lnSpc>
                <a:spcPct val="100000"/>
              </a:lnSpc>
              <a:spcBef>
                <a:spcPts val="400"/>
              </a:spcBef>
              <a:buNone/>
            </a:pPr>
            <a:r>
              <a:rPr lang="en-US" altLang="zh-CN" sz="2400" b="1">
                <a:solidFill>
                  <a:srgbClr val="0000FF"/>
                </a:solidFill>
                <a:sym typeface="+mn-ea"/>
              </a:rPr>
              <a:t>  </a:t>
            </a:r>
            <a:r>
              <a:rPr lang="en-US" altLang="zh-CN" sz="2400" b="1">
                <a:effectLst>
                  <a:outerShdw blurRad="38100" dist="19050" dir="2700000" algn="tl" rotWithShape="0">
                    <a:schemeClr val="dk1">
                      <a:alpha val="40000"/>
                    </a:schemeClr>
                  </a:outerShdw>
                </a:effectLst>
                <a:latin typeface="+mj-ea"/>
                <a:ea typeface="+mj-ea"/>
                <a:cs typeface="+mj-ea"/>
                <a:sym typeface="+mn-ea"/>
              </a:rPr>
              <a:t> </a:t>
            </a:r>
            <a:r>
              <a:rPr lang="en-US" altLang="zh-CN" sz="2400" b="1" smtClean="0">
                <a:effectLst>
                  <a:outerShdw blurRad="38100" dist="19050" dir="2700000" algn="tl" rotWithShape="0">
                    <a:schemeClr val="dk1">
                      <a:alpha val="40000"/>
                    </a:schemeClr>
                  </a:outerShdw>
                </a:effectLst>
                <a:latin typeface="+mj-ea"/>
                <a:ea typeface="+mj-ea"/>
                <a:cs typeface="+mj-ea"/>
                <a:sym typeface="+mn-ea"/>
              </a:rPr>
              <a:t>  </a:t>
            </a:r>
            <a:r>
              <a:rPr lang="en-US" altLang="zh-CN" sz="2400" b="1" smtClean="0">
                <a:effectLst/>
                <a:latin typeface="宋体" panose="02010600030101010101" pitchFamily="2" charset="-122"/>
                <a:ea typeface="宋体" panose="02010600030101010101" pitchFamily="2" charset="-122"/>
                <a:cs typeface="宋体" panose="02010600030101010101" pitchFamily="2" charset="-122"/>
                <a:sym typeface="+mn-ea"/>
              </a:rPr>
              <a:t>3.</a:t>
            </a:r>
            <a:r>
              <a:rPr sz="2400" b="1" smtClean="0">
                <a:effectLst/>
                <a:latin typeface="宋体" panose="02010600030101010101" pitchFamily="2" charset="-122"/>
                <a:ea typeface="宋体" panose="02010600030101010101" pitchFamily="2" charset="-122"/>
                <a:cs typeface="宋体" panose="02010600030101010101" pitchFamily="2" charset="-122"/>
                <a:sym typeface="+mn-ea"/>
              </a:rPr>
              <a:t>做好学情调查，了解教学效果。通过师生个别交流、集体座谈、班级教研、学科教研等形式，找出教学中存在问题，及时改正。</a:t>
            </a:r>
            <a:endParaRPr sz="2400" b="1" smtClean="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indent="0" fontAlgn="auto">
              <a:lnSpc>
                <a:spcPct val="100000"/>
              </a:lnSpc>
              <a:buNone/>
            </a:pPr>
            <a:r>
              <a:rPr lang="en-US" sz="2400" b="1" smtClean="0">
                <a:effectLst/>
                <a:latin typeface="宋体" panose="02010600030101010101" pitchFamily="2" charset="-122"/>
                <a:ea typeface="宋体" panose="02010600030101010101" pitchFamily="2" charset="-122"/>
                <a:cs typeface="宋体" panose="02010600030101010101" pitchFamily="2" charset="-122"/>
                <a:sym typeface="+mn-ea"/>
              </a:rPr>
              <a:t>   4</a:t>
            </a:r>
            <a:r>
              <a:rPr lang="en-US" altLang="zh-CN" sz="2400" b="1" smtClean="0">
                <a:effectLst/>
                <a:latin typeface="宋体" panose="02010600030101010101" pitchFamily="2" charset="-122"/>
                <a:ea typeface="宋体" panose="02010600030101010101" pitchFamily="2" charset="-122"/>
                <a:cs typeface="宋体" panose="02010600030101010101" pitchFamily="2" charset="-122"/>
                <a:sym typeface="+mn-ea"/>
              </a:rPr>
              <a:t>.</a:t>
            </a:r>
            <a:r>
              <a:rPr sz="2400" b="1" smtClean="0">
                <a:effectLst/>
                <a:latin typeface="宋体" panose="02010600030101010101" pitchFamily="2" charset="-122"/>
                <a:ea typeface="宋体" panose="02010600030101010101" pitchFamily="2" charset="-122"/>
                <a:cs typeface="宋体" panose="02010600030101010101" pitchFamily="2" charset="-122"/>
                <a:sym typeface="+mn-ea"/>
              </a:rPr>
              <a:t>规范组织考试，及时反馈，科学评价。对每次考试成绩，都要进行质量分析。既要客观评价成绩，同时也要通过分析发现教学中存在的问题，有针对性地制定下一步工作方案</a:t>
            </a:r>
            <a:r>
              <a:rPr sz="2400" b="1" smtClean="0">
                <a:effectLst/>
                <a:latin typeface="+mj-ea"/>
                <a:ea typeface="+mj-ea"/>
                <a:cs typeface="+mj-ea"/>
                <a:sym typeface="+mn-ea"/>
              </a:rPr>
              <a:t>。</a:t>
            </a:r>
            <a:endParaRPr sz="2400" b="1" smtClean="0">
              <a:effectLst/>
              <a:latin typeface="+mj-ea"/>
              <a:ea typeface="+mj-ea"/>
              <a:cs typeface="+mj-ea"/>
              <a:sym typeface="+mn-ea"/>
            </a:endParaRPr>
          </a:p>
          <a:p>
            <a:pPr marL="0" indent="0" fontAlgn="auto">
              <a:lnSpc>
                <a:spcPct val="100000"/>
              </a:lnSpc>
              <a:buNone/>
            </a:pPr>
            <a:r>
              <a:rPr lang="en-US" sz="2400" b="1" smtClean="0">
                <a:effectLst/>
                <a:latin typeface="+mj-ea"/>
                <a:ea typeface="+mj-ea"/>
                <a:cs typeface="+mj-ea"/>
                <a:sym typeface="+mn-ea"/>
              </a:rPr>
              <a:t>     </a:t>
            </a:r>
            <a:r>
              <a:rPr lang="en-US" sz="2400" b="1" smtClean="0">
                <a:effectLst/>
                <a:latin typeface="宋体" panose="02010600030101010101" pitchFamily="2" charset="-122"/>
                <a:ea typeface="宋体" panose="02010600030101010101" pitchFamily="2" charset="-122"/>
                <a:cs typeface="宋体" panose="02010600030101010101" pitchFamily="2" charset="-122"/>
                <a:sym typeface="+mn-ea"/>
              </a:rPr>
              <a:t>5.</a:t>
            </a:r>
            <a:r>
              <a:rPr lang="zh-CN" altLang="en-US" sz="2400" b="1" smtClean="0">
                <a:effectLst/>
                <a:latin typeface="宋体" panose="02010600030101010101" pitchFamily="2" charset="-122"/>
                <a:ea typeface="宋体" panose="02010600030101010101" pitchFamily="2" charset="-122"/>
                <a:cs typeface="宋体" panose="02010600030101010101" pitchFamily="2" charset="-122"/>
                <a:sym typeface="+mn-ea"/>
              </a:rPr>
              <a:t>着手小语种的动员和选科走班的相关工作。</a:t>
            </a:r>
            <a:endParaRPr sz="2400" b="1" smtClean="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marL="0" indent="0" fontAlgn="auto">
              <a:lnSpc>
                <a:spcPct val="100000"/>
              </a:lnSpc>
              <a:buNone/>
            </a:pPr>
            <a:r>
              <a:rPr lang="en-US" sz="2400" b="1" smtClean="0">
                <a:effectLst/>
                <a:latin typeface="+mj-ea"/>
                <a:ea typeface="+mj-ea"/>
                <a:cs typeface="+mj-ea"/>
                <a:sym typeface="+mn-ea"/>
              </a:rPr>
              <a:t>     </a:t>
            </a:r>
            <a:r>
              <a:rPr lang="en-US" sz="2400" b="1" smtClean="0">
                <a:effectLst/>
                <a:latin typeface="宋体" panose="02010600030101010101" pitchFamily="2" charset="-122"/>
                <a:ea typeface="宋体" panose="02010600030101010101" pitchFamily="2" charset="-122"/>
                <a:cs typeface="宋体" panose="02010600030101010101" pitchFamily="2" charset="-122"/>
                <a:sym typeface="+mn-ea"/>
              </a:rPr>
              <a:t>6.</a:t>
            </a:r>
            <a:r>
              <a:rPr lang="zh-CN" altLang="en-US" sz="2400" b="1" smtClean="0">
                <a:effectLst/>
                <a:latin typeface="宋体" panose="02010600030101010101" pitchFamily="2" charset="-122"/>
                <a:ea typeface="宋体" panose="02010600030101010101" pitchFamily="2" charset="-122"/>
                <a:cs typeface="宋体" panose="02010600030101010101" pitchFamily="2" charset="-122"/>
                <a:sym typeface="+mn-ea"/>
              </a:rPr>
              <a:t>组织好视导的准备工作。滨州市教学视导将于</a:t>
            </a:r>
            <a:r>
              <a:rPr lang="en-US" altLang="zh-CN" sz="2400" b="1" smtClean="0">
                <a:effectLst/>
                <a:latin typeface="宋体" panose="02010600030101010101" pitchFamily="2" charset="-122"/>
                <a:ea typeface="宋体" panose="02010600030101010101" pitchFamily="2" charset="-122"/>
                <a:cs typeface="宋体" panose="02010600030101010101" pitchFamily="2" charset="-122"/>
                <a:sym typeface="+mn-ea"/>
              </a:rPr>
              <a:t>26</a:t>
            </a:r>
            <a:r>
              <a:rPr lang="zh-CN" altLang="en-US" sz="2400" b="1" smtClean="0">
                <a:effectLst/>
                <a:latin typeface="宋体" panose="02010600030101010101" pitchFamily="2" charset="-122"/>
                <a:ea typeface="宋体" panose="02010600030101010101" pitchFamily="2" charset="-122"/>
                <a:cs typeface="宋体" panose="02010600030101010101" pitchFamily="2" charset="-122"/>
                <a:sym typeface="+mn-ea"/>
              </a:rPr>
              <a:t>日至</a:t>
            </a:r>
            <a:r>
              <a:rPr lang="en-US" altLang="zh-CN" sz="2400" b="1" smtClean="0">
                <a:effectLst/>
                <a:latin typeface="宋体" panose="02010600030101010101" pitchFamily="2" charset="-122"/>
                <a:ea typeface="宋体" panose="02010600030101010101" pitchFamily="2" charset="-122"/>
                <a:cs typeface="宋体" panose="02010600030101010101" pitchFamily="2" charset="-122"/>
                <a:sym typeface="+mn-ea"/>
              </a:rPr>
              <a:t>27</a:t>
            </a:r>
            <a:r>
              <a:rPr lang="zh-CN" altLang="en-US" sz="2400" b="1" smtClean="0">
                <a:effectLst/>
                <a:latin typeface="宋体" panose="02010600030101010101" pitchFamily="2" charset="-122"/>
                <a:ea typeface="宋体" panose="02010600030101010101" pitchFamily="2" charset="-122"/>
                <a:cs typeface="宋体" panose="02010600030101010101" pitchFamily="2" charset="-122"/>
                <a:sym typeface="+mn-ea"/>
              </a:rPr>
              <a:t>日到黄山中学视导，各组长积极准备，除按照级部要求准备的相关材料，更要做好集备，力争高一课都是优课。</a:t>
            </a:r>
            <a:endParaRPr lang="zh-CN" altLang="en-US" sz="2400" b="1"/>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0510" y="739140"/>
            <a:ext cx="11784965" cy="5368290"/>
          </a:xfrm>
          <a:prstGeom prst="rect">
            <a:avLst/>
          </a:prstGeom>
          <a:noFill/>
        </p:spPr>
        <p:txBody>
          <a:bodyPr wrap="square" rtlCol="0">
            <a:spAutoFit/>
          </a:bodyPr>
          <a:p>
            <a:pPr marL="0" indent="0">
              <a:buNone/>
            </a:pP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班主任管理方面：</a:t>
            </a:r>
            <a:endPar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p>
            <a:pPr lvl="0" indent="0" fontAlgn="auto">
              <a:lnSpc>
                <a:spcPct val="120000"/>
              </a:lnSpc>
              <a:buNone/>
            </a:pPr>
            <a:r>
              <a:rPr lang="en-US" altLang="zh-CN" sz="2400" b="1">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2200" b="1">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2200" b="1">
                <a:latin typeface="宋体" panose="02010600030101010101" pitchFamily="2" charset="-122"/>
                <a:ea typeface="宋体" panose="02010600030101010101" pitchFamily="2" charset="-122"/>
                <a:cs typeface="宋体" panose="02010600030101010101" pitchFamily="2" charset="-122"/>
                <a:sym typeface="+mn-ea"/>
              </a:rPr>
              <a:t>1.</a:t>
            </a:r>
            <a:r>
              <a:rPr lang="zh-CN" altLang="en-US" sz="2200" b="1">
                <a:latin typeface="宋体" panose="02010600030101010101" pitchFamily="2" charset="-122"/>
                <a:ea typeface="宋体" panose="02010600030101010101" pitchFamily="2" charset="-122"/>
                <a:cs typeface="宋体" panose="02010600030101010101" pitchFamily="2" charset="-122"/>
                <a:sym typeface="+mn-ea"/>
              </a:rPr>
              <a:t>从</a:t>
            </a:r>
            <a:r>
              <a:rPr lang="zh-CN" altLang="en-US" sz="2200" b="1" smtClean="0">
                <a:latin typeface="宋体" panose="02010600030101010101" pitchFamily="2" charset="-122"/>
                <a:ea typeface="宋体" panose="02010600030101010101" pitchFamily="2" charset="-122"/>
                <a:cs typeface="宋体" panose="02010600030101010101" pitchFamily="2" charset="-122"/>
                <a:sym typeface="+mn-ea"/>
              </a:rPr>
              <a:t>考试</a:t>
            </a:r>
            <a:r>
              <a:rPr lang="zh-CN" altLang="zh-CN" sz="2200" b="1" smtClean="0">
                <a:latin typeface="宋体" panose="02010600030101010101" pitchFamily="2" charset="-122"/>
                <a:ea typeface="宋体" panose="02010600030101010101" pitchFamily="2" charset="-122"/>
                <a:cs typeface="宋体" panose="02010600030101010101" pitchFamily="2" charset="-122"/>
                <a:sym typeface="+mn-ea"/>
              </a:rPr>
              <a:t>成绩情况来看</a:t>
            </a:r>
            <a:r>
              <a:rPr lang="zh-CN" altLang="en-US" sz="2200" b="1" smtClean="0">
                <a:latin typeface="宋体" panose="02010600030101010101" pitchFamily="2" charset="-122"/>
                <a:ea typeface="宋体" panose="02010600030101010101" pitchFamily="2" charset="-122"/>
                <a:cs typeface="宋体" panose="02010600030101010101" pitchFamily="2" charset="-122"/>
                <a:sym typeface="+mn-ea"/>
              </a:rPr>
              <a:t>，班级差别较大。需要班主任根据成绩，</a:t>
            </a:r>
            <a:r>
              <a:rPr lang="zh-CN" altLang="zh-CN" sz="2200" b="1" smtClean="0">
                <a:latin typeface="宋体" panose="02010600030101010101" pitchFamily="2" charset="-122"/>
                <a:ea typeface="宋体" panose="02010600030101010101" pitchFamily="2" charset="-122"/>
                <a:cs typeface="宋体" panose="02010600030101010101" pitchFamily="2" charset="-122"/>
                <a:sym typeface="+mn-ea"/>
              </a:rPr>
              <a:t>对</a:t>
            </a:r>
            <a:r>
              <a:rPr lang="zh-CN" altLang="en-US" sz="2200" b="1" smtClean="0">
                <a:latin typeface="宋体" panose="02010600030101010101" pitchFamily="2" charset="-122"/>
                <a:ea typeface="宋体" panose="02010600030101010101" pitchFamily="2" charset="-122"/>
                <a:cs typeface="宋体" panose="02010600030101010101" pitchFamily="2" charset="-122"/>
                <a:sym typeface="+mn-ea"/>
              </a:rPr>
              <a:t>前段时间的班级工作进行反思总结，拿出措施，要具体到重点学生，总结于</a:t>
            </a:r>
            <a:r>
              <a:rPr lang="zh-CN" altLang="en-US" sz="2200" b="1"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本周五上午下班前</a:t>
            </a:r>
            <a:r>
              <a:rPr lang="zh-CN" altLang="en-US" sz="2200" b="1" smtClean="0">
                <a:latin typeface="宋体" panose="02010600030101010101" pitchFamily="2" charset="-122"/>
                <a:ea typeface="宋体" panose="02010600030101010101" pitchFamily="2" charset="-122"/>
                <a:cs typeface="宋体" panose="02010600030101010101" pitchFamily="2" charset="-122"/>
                <a:sym typeface="+mn-ea"/>
              </a:rPr>
              <a:t>发至班主任群。抓好班级的优秀生，通过做好临界生的工作，努力实现抓优促临两不误。进行优生谈学法等活动，促进学生之间的相互学习。</a:t>
            </a:r>
            <a:endParaRPr lang="zh-CN" altLang="en-US" sz="2200" b="1" smtClean="0">
              <a:latin typeface="宋体" panose="02010600030101010101" pitchFamily="2" charset="-122"/>
              <a:ea typeface="宋体" panose="02010600030101010101" pitchFamily="2" charset="-122"/>
              <a:cs typeface="宋体" panose="02010600030101010101" pitchFamily="2" charset="-122"/>
              <a:sym typeface="+mn-ea"/>
            </a:endParaRPr>
          </a:p>
          <a:p>
            <a:pPr lvl="0" indent="0" fontAlgn="auto">
              <a:lnSpc>
                <a:spcPct val="120000"/>
              </a:lnSpc>
              <a:buNone/>
            </a:pPr>
            <a:r>
              <a:rPr lang="en-US" altLang="zh-CN" sz="2200" b="1" smtClean="0">
                <a:latin typeface="宋体" panose="02010600030101010101" pitchFamily="2" charset="-122"/>
                <a:ea typeface="宋体" panose="02010600030101010101" pitchFamily="2" charset="-122"/>
                <a:cs typeface="宋体" panose="02010600030101010101" pitchFamily="2" charset="-122"/>
                <a:sym typeface="+mn-ea"/>
              </a:rPr>
              <a:t>    2.</a:t>
            </a:r>
            <a:r>
              <a:rPr lang="zh-CN" altLang="en-US" sz="2200" b="1" smtClean="0">
                <a:latin typeface="宋体" panose="02010600030101010101" pitchFamily="2" charset="-122"/>
                <a:ea typeface="宋体" panose="02010600030101010101" pitchFamily="2" charset="-122"/>
                <a:cs typeface="宋体" panose="02010600030101010101" pitchFamily="2" charset="-122"/>
                <a:sym typeface="+mn-ea"/>
              </a:rPr>
              <a:t>加强与班级任课教师的交流，召开好作业组会，达成共识；调动家长的力量，对于班级里的特殊学生，多与家长交流，适当情况下可以鼓励家长进校交流、观摩班级情况，通过家校联合，促进学生成绩的提升。</a:t>
            </a:r>
            <a:endParaRPr lang="en-US" altLang="zh-CN" sz="2200" b="1" smtClean="0">
              <a:solidFill>
                <a:schemeClr val="tx1"/>
              </a:solidFill>
              <a:latin typeface="宋体" panose="02010600030101010101" pitchFamily="2" charset="-122"/>
              <a:ea typeface="宋体" panose="02010600030101010101" pitchFamily="2" charset="-122"/>
              <a:cs typeface="宋体" panose="02010600030101010101" pitchFamily="2" charset="-122"/>
            </a:endParaRPr>
          </a:p>
          <a:p>
            <a:pPr lvl="0" indent="0" fontAlgn="auto">
              <a:lnSpc>
                <a:spcPct val="120000"/>
              </a:lnSpc>
              <a:buNone/>
            </a:pPr>
            <a:r>
              <a:rPr lang="en-US" altLang="zh-CN" sz="2200" b="1" smtClean="0">
                <a:latin typeface="宋体" panose="02010600030101010101" pitchFamily="2" charset="-122"/>
                <a:ea typeface="宋体" panose="02010600030101010101" pitchFamily="2" charset="-122"/>
                <a:cs typeface="宋体" panose="02010600030101010101" pitchFamily="2" charset="-122"/>
                <a:sym typeface="+mn-ea"/>
              </a:rPr>
              <a:t>    3.</a:t>
            </a:r>
            <a:r>
              <a:rPr lang="zh-CN" altLang="en-US" sz="2200" b="1" smtClean="0">
                <a:latin typeface="宋体" panose="02010600030101010101" pitchFamily="2" charset="-122"/>
                <a:ea typeface="宋体" panose="02010600030101010101" pitchFamily="2" charset="-122"/>
                <a:cs typeface="宋体" panose="02010600030101010101" pitchFamily="2" charset="-122"/>
                <a:sym typeface="+mn-ea"/>
              </a:rPr>
              <a:t>加强班级盯靠，高一上学期是学生行为习惯和学习习惯养成的关键阶段，这一级学生经历了三年的疫情，各方面的习惯都不是很好，更需要班主任和任课教师的督促、管理、引导，班主任需要多到班级、勤走进班级，积极引导并帮助学生良好习惯的养成，特别是在关键时间点上更要</a:t>
            </a:r>
            <a:r>
              <a:rPr lang="zh-CN" altLang="en-US" sz="2200" b="1" smtClean="0">
                <a:latin typeface="宋体" panose="02010600030101010101" pitchFamily="2" charset="-122"/>
                <a:ea typeface="宋体" panose="02010600030101010101" pitchFamily="2" charset="-122"/>
                <a:cs typeface="宋体" panose="02010600030101010101" pitchFamily="2" charset="-122"/>
                <a:sym typeface="+mn-ea"/>
              </a:rPr>
              <a:t>力争做到勤出现。</a:t>
            </a:r>
            <a:endParaRPr lang="en-US" altLang="zh-CN" sz="2200" b="1" smtClean="0">
              <a:latin typeface="宋体" panose="02010600030101010101" pitchFamily="2" charset="-122"/>
              <a:ea typeface="宋体" panose="02010600030101010101" pitchFamily="2" charset="-122"/>
              <a:cs typeface="宋体" panose="02010600030101010101" pitchFamily="2" charset="-122"/>
              <a:sym typeface="+mn-ea"/>
            </a:endParaRPr>
          </a:p>
          <a:p>
            <a:pPr lvl="0" indent="0" fontAlgn="auto">
              <a:lnSpc>
                <a:spcPct val="120000"/>
              </a:lnSpc>
              <a:buNone/>
            </a:pPr>
            <a:r>
              <a:rPr lang="en-US" altLang="zh-CN" sz="2200" b="1">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200" b="1">
              <a:effectLst/>
            </a:endParaRPr>
          </a:p>
        </p:txBody>
      </p:sp>
      <p:sp>
        <p:nvSpPr>
          <p:cNvPr id="6" name="标题 5"/>
          <p:cNvSpPr>
            <a:spLocks noGrp="1"/>
          </p:cNvSpPr>
          <p:nvPr>
            <p:ph type="title"/>
            <p:custDataLst>
              <p:tags r:id="rId1"/>
            </p:custDataLst>
          </p:nvPr>
        </p:nvSpPr>
        <p:spPr>
          <a:xfrm>
            <a:off x="234315" y="-88900"/>
            <a:ext cx="4785360" cy="925195"/>
          </a:xfrm>
        </p:spPr>
        <p:txBody>
          <a:bodyPr>
            <a:normAutofit/>
          </a:bodyPr>
          <a:p>
            <a:pPr marL="0" indent="0" fontAlgn="auto">
              <a:lnSpc>
                <a:spcPct val="100000"/>
              </a:lnSpc>
            </a:pPr>
            <a:r>
              <a:rPr lang="zh-CN" altLang="en-US" sz="3600" b="1" smtClean="0">
                <a:solidFill>
                  <a:srgbClr val="FF0000"/>
                </a:solidFill>
                <a:latin typeface="宋体" panose="02010600030101010101" pitchFamily="2" charset="-122"/>
                <a:ea typeface="宋体" panose="02010600030101010101" pitchFamily="2" charset="-122"/>
              </a:rPr>
              <a:t>【下阶段的</a:t>
            </a:r>
            <a:r>
              <a:rPr lang="zh-CN" altLang="en-US" sz="3600" b="1" smtClean="0">
                <a:solidFill>
                  <a:srgbClr val="FF0000"/>
                </a:solidFill>
                <a:latin typeface="宋体" panose="02010600030101010101" pitchFamily="2" charset="-122"/>
                <a:ea typeface="宋体" panose="02010600030101010101" pitchFamily="2" charset="-122"/>
              </a:rPr>
              <a:t>举措】</a:t>
            </a:r>
            <a:endParaRPr lang="zh-CN" altLang="en-US" sz="3600" b="1" smtClean="0">
              <a:solidFill>
                <a:srgbClr val="FF0000"/>
              </a:solidFill>
              <a:latin typeface="宋体" panose="02010600030101010101" pitchFamily="2" charset="-122"/>
              <a:ea typeface="宋体" panose="02010600030101010101" pitchFamily="2" charset="-122"/>
            </a:endParaRPr>
          </a:p>
        </p:txBody>
      </p:sp>
    </p:spTree>
    <p:custDataLst>
      <p:tags r:id="rId2"/>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0510" y="739140"/>
            <a:ext cx="11784965" cy="4925060"/>
          </a:xfrm>
          <a:prstGeom prst="rect">
            <a:avLst/>
          </a:prstGeom>
          <a:noFill/>
        </p:spPr>
        <p:txBody>
          <a:bodyPr wrap="square" rtlCol="0">
            <a:spAutoFit/>
          </a:bodyPr>
          <a:p>
            <a:pPr marL="0" indent="0">
              <a:buNone/>
            </a:pP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班主任管理方面：</a:t>
            </a:r>
            <a:endPar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p>
            <a:pPr lvl="0" indent="0" fontAlgn="auto">
              <a:lnSpc>
                <a:spcPct val="120000"/>
              </a:lnSpc>
              <a:buNone/>
            </a:pPr>
            <a:r>
              <a:rPr lang="en-US" altLang="zh-CN" sz="2200" b="1">
                <a:latin typeface="宋体" panose="02010600030101010101" pitchFamily="2" charset="-122"/>
                <a:ea typeface="宋体" panose="02010600030101010101" pitchFamily="2" charset="-122"/>
                <a:cs typeface="宋体" panose="02010600030101010101" pitchFamily="2" charset="-122"/>
                <a:sym typeface="+mn-ea"/>
              </a:rPr>
              <a:t>    4.针对不同类型的学生注意采取不同的管理和激励办法：对重点学生要落实好目标管理，采用 “人盯人”、“人帮人”的方法进行辅导；对后进生要稳定情绪，正向激励，消除其疑惧心理和对立情绪，解决后进生负能量大、危害性大的问题。</a:t>
            </a:r>
            <a:endParaRPr lang="en-US" altLang="zh-CN" sz="2200" b="1">
              <a:latin typeface="宋体" panose="02010600030101010101" pitchFamily="2" charset="-122"/>
              <a:ea typeface="宋体" panose="02010600030101010101" pitchFamily="2" charset="-122"/>
              <a:cs typeface="宋体" panose="02010600030101010101" pitchFamily="2" charset="-122"/>
              <a:sym typeface="+mn-ea"/>
            </a:endParaRPr>
          </a:p>
          <a:p>
            <a:pPr lvl="0" indent="0" fontAlgn="auto">
              <a:lnSpc>
                <a:spcPct val="120000"/>
              </a:lnSpc>
              <a:buNone/>
            </a:pPr>
            <a:r>
              <a:rPr lang="en-US" altLang="zh-CN" sz="2200" b="1">
                <a:latin typeface="宋体" panose="02010600030101010101" pitchFamily="2" charset="-122"/>
                <a:ea typeface="宋体" panose="02010600030101010101" pitchFamily="2" charset="-122"/>
                <a:cs typeface="宋体" panose="02010600030101010101" pitchFamily="2" charset="-122"/>
                <a:sym typeface="+mn-ea"/>
              </a:rPr>
              <a:t>    5.</a:t>
            </a:r>
            <a:r>
              <a:rPr lang="zh-CN" altLang="en-US" sz="2200" b="1">
                <a:latin typeface="宋体" panose="02010600030101010101" pitchFamily="2" charset="-122"/>
                <a:ea typeface="宋体" panose="02010600030101010101" pitchFamily="2" charset="-122"/>
                <a:cs typeface="宋体" panose="02010600030101010101" pitchFamily="2" charset="-122"/>
                <a:sym typeface="+mn-ea"/>
              </a:rPr>
              <a:t>关注安全，注意安全隐患的预防。学生的心理健康要注意，运动会期间要盯在班级位置，</a:t>
            </a:r>
            <a:r>
              <a:rPr lang="en-US" altLang="zh-CN" sz="22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zh-CN" sz="2200" b="1" dirty="0">
                <a:latin typeface="宋体" panose="02010600030101010101" pitchFamily="2" charset="-122"/>
                <a:ea typeface="宋体" panose="02010600030101010101" pitchFamily="2" charset="-122"/>
                <a:cs typeface="宋体" panose="02010600030101010101" pitchFamily="2" charset="-122"/>
                <a:sym typeface="+mn-ea"/>
              </a:rPr>
              <a:t>特殊体质的学生需要特别注意</a:t>
            </a:r>
            <a:r>
              <a:rPr lang="en-US" altLang="zh-CN" sz="22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200" b="1">
                <a:latin typeface="宋体" panose="02010600030101010101" pitchFamily="2" charset="-122"/>
                <a:ea typeface="宋体" panose="02010600030101010101" pitchFamily="2" charset="-122"/>
                <a:cs typeface="宋体" panose="02010600030101010101" pitchFamily="2" charset="-122"/>
                <a:sym typeface="+mn-ea"/>
              </a:rPr>
              <a:t>关注学生之间的同学关系，尽量避免打架事件的发生。</a:t>
            </a:r>
            <a:endParaRPr lang="zh-CN" altLang="en-US" sz="2200" b="1">
              <a:latin typeface="宋体" panose="02010600030101010101" pitchFamily="2" charset="-122"/>
              <a:ea typeface="宋体" panose="02010600030101010101" pitchFamily="2" charset="-122"/>
              <a:cs typeface="宋体" panose="02010600030101010101" pitchFamily="2" charset="-122"/>
              <a:sym typeface="+mn-ea"/>
            </a:endParaRPr>
          </a:p>
          <a:p>
            <a:pPr lvl="0" indent="0" fontAlgn="auto">
              <a:lnSpc>
                <a:spcPct val="120000"/>
              </a:lnSpc>
              <a:buNone/>
            </a:pPr>
            <a:r>
              <a:rPr lang="en-US" altLang="zh-CN" sz="2200" b="1">
                <a:latin typeface="宋体" panose="02010600030101010101" pitchFamily="2" charset="-122"/>
                <a:ea typeface="宋体" panose="02010600030101010101" pitchFamily="2" charset="-122"/>
                <a:cs typeface="宋体" panose="02010600030101010101" pitchFamily="2" charset="-122"/>
                <a:sym typeface="+mn-ea"/>
              </a:rPr>
              <a:t>    6.</a:t>
            </a:r>
            <a:r>
              <a:rPr lang="zh-CN" altLang="en-US" sz="2200" b="1">
                <a:latin typeface="宋体" panose="02010600030101010101" pitchFamily="2" charset="-122"/>
                <a:ea typeface="宋体" panose="02010600030101010101" pitchFamily="2" charset="-122"/>
                <a:cs typeface="宋体" panose="02010600030101010101" pitchFamily="2" charset="-122"/>
                <a:sym typeface="+mn-ea"/>
              </a:rPr>
              <a:t>抓好常规，常规问题是班主任管理工作中非常重要的方面，对于班级出现的常规问题要及时处理，特别是严重的违纪问题在处理过程中</a:t>
            </a:r>
            <a:r>
              <a:rPr lang="zh-CN" altLang="en-US" sz="2200" b="1">
                <a:latin typeface="宋体" panose="02010600030101010101" pitchFamily="2" charset="-122"/>
                <a:ea typeface="宋体" panose="02010600030101010101" pitchFamily="2" charset="-122"/>
                <a:cs typeface="宋体" panose="02010600030101010101" pitchFamily="2" charset="-122"/>
                <a:sym typeface="+mn-ea"/>
              </a:rPr>
              <a:t>更要注意处理方式。</a:t>
            </a:r>
            <a:endParaRPr lang="en-US" altLang="zh-CN" sz="2200" b="1">
              <a:latin typeface="宋体" panose="02010600030101010101" pitchFamily="2" charset="-122"/>
              <a:ea typeface="宋体" panose="02010600030101010101" pitchFamily="2" charset="-122"/>
              <a:cs typeface="宋体" panose="02010600030101010101" pitchFamily="2" charset="-122"/>
              <a:sym typeface="+mn-ea"/>
            </a:endParaRPr>
          </a:p>
          <a:p>
            <a:pPr lvl="0" indent="0" fontAlgn="auto">
              <a:lnSpc>
                <a:spcPct val="120000"/>
              </a:lnSpc>
              <a:buNone/>
            </a:pPr>
            <a:r>
              <a:rPr lang="en-US" altLang="zh-CN" sz="2200" b="1">
                <a:latin typeface="宋体" panose="02010600030101010101" pitchFamily="2" charset="-122"/>
                <a:ea typeface="宋体" panose="02010600030101010101" pitchFamily="2" charset="-122"/>
                <a:cs typeface="宋体" panose="02010600030101010101" pitchFamily="2" charset="-122"/>
                <a:sym typeface="+mn-ea"/>
              </a:rPr>
              <a:t>    7.</a:t>
            </a:r>
            <a:r>
              <a:rPr lang="zh-CN" altLang="en-US" sz="2200" b="1">
                <a:latin typeface="宋体" panose="02010600030101010101" pitchFamily="2" charset="-122"/>
                <a:ea typeface="宋体" panose="02010600030101010101" pitchFamily="2" charset="-122"/>
                <a:cs typeface="宋体" panose="02010600030101010101" pitchFamily="2" charset="-122"/>
                <a:sym typeface="+mn-ea"/>
              </a:rPr>
              <a:t>根据本次考试，结合两线边缘生和英语成绩做好英语薄弱生的小语种的摸排</a:t>
            </a:r>
            <a:r>
              <a:rPr lang="zh-CN" altLang="en-US" sz="2200" b="1">
                <a:latin typeface="宋体" panose="02010600030101010101" pitchFamily="2" charset="-122"/>
                <a:ea typeface="宋体" panose="02010600030101010101" pitchFamily="2" charset="-122"/>
                <a:cs typeface="宋体" panose="02010600030101010101" pitchFamily="2" charset="-122"/>
                <a:sym typeface="+mn-ea"/>
              </a:rPr>
              <a:t>动员</a:t>
            </a:r>
            <a:r>
              <a:rPr lang="zh-CN" altLang="en-US" sz="2200" b="1">
                <a:latin typeface="宋体" panose="02010600030101010101" pitchFamily="2" charset="-122"/>
                <a:ea typeface="宋体" panose="02010600030101010101" pitchFamily="2" charset="-122"/>
                <a:cs typeface="宋体" panose="02010600030101010101" pitchFamily="2" charset="-122"/>
                <a:sym typeface="+mn-ea"/>
              </a:rPr>
              <a:t>。</a:t>
            </a:r>
            <a:r>
              <a:rPr lang="en-US" altLang="zh-CN" sz="2200" b="1">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2200" b="1">
              <a:latin typeface="宋体" panose="02010600030101010101" pitchFamily="2" charset="-122"/>
              <a:ea typeface="宋体" panose="02010600030101010101" pitchFamily="2" charset="-122"/>
              <a:cs typeface="宋体" panose="02010600030101010101" pitchFamily="2" charset="-122"/>
              <a:sym typeface="+mn-ea"/>
            </a:endParaRPr>
          </a:p>
          <a:p>
            <a:pPr lvl="0" indent="0" fontAlgn="auto">
              <a:lnSpc>
                <a:spcPct val="120000"/>
              </a:lnSpc>
              <a:buNone/>
            </a:pPr>
            <a:r>
              <a:rPr lang="en-US" altLang="zh-CN" sz="2200" b="1">
                <a:latin typeface="宋体" panose="02010600030101010101" pitchFamily="2" charset="-122"/>
                <a:ea typeface="宋体" panose="02010600030101010101" pitchFamily="2" charset="-122"/>
                <a:cs typeface="宋体" panose="02010600030101010101" pitchFamily="2" charset="-122"/>
                <a:sym typeface="+mn-ea"/>
              </a:rPr>
              <a:t>    8.</a:t>
            </a:r>
            <a:r>
              <a:rPr lang="zh-CN" altLang="en-US" sz="2200" b="1">
                <a:latin typeface="宋体" panose="02010600030101010101" pitchFamily="2" charset="-122"/>
                <a:ea typeface="宋体" panose="02010600030101010101" pitchFamily="2" charset="-122"/>
                <a:cs typeface="宋体" panose="02010600030101010101" pitchFamily="2" charset="-122"/>
                <a:sym typeface="+mn-ea"/>
              </a:rPr>
              <a:t>及时完成级部布置的各项工作，</a:t>
            </a:r>
            <a:endParaRPr lang="en-US" altLang="zh-CN" sz="22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lvl="0" indent="0" fontAlgn="auto">
              <a:lnSpc>
                <a:spcPct val="120000"/>
              </a:lnSpc>
              <a:buNone/>
            </a:pPr>
            <a:r>
              <a:rPr lang="en-US" altLang="zh-CN" sz="22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2200" b="1">
                <a:ln>
                  <a:noFill/>
                </a:ln>
                <a:effectLst/>
                <a:uLnTx/>
                <a:uFillTx/>
                <a:latin typeface="Arial" panose="020B0604020202020204" pitchFamily="34" charset="0"/>
                <a:ea typeface="宋体" panose="02010600030101010101" pitchFamily="2" charset="-122"/>
                <a:sym typeface="+mn-ea"/>
              </a:rPr>
              <a:t>身为班主任老师，我们要真正做到把学生放在心上，对孩子的关爱要体现在细微小事上，学生“亲其师，信其道”离不开教师对孩子的关爱。</a:t>
            </a:r>
            <a:endParaRPr lang="zh-CN" altLang="en-US" sz="2200" b="1">
              <a:effectLst/>
            </a:endParaRPr>
          </a:p>
        </p:txBody>
      </p:sp>
      <p:sp>
        <p:nvSpPr>
          <p:cNvPr id="6" name="标题 5"/>
          <p:cNvSpPr>
            <a:spLocks noGrp="1"/>
          </p:cNvSpPr>
          <p:nvPr>
            <p:ph type="title"/>
            <p:custDataLst>
              <p:tags r:id="rId1"/>
            </p:custDataLst>
          </p:nvPr>
        </p:nvSpPr>
        <p:spPr>
          <a:xfrm>
            <a:off x="234315" y="-88900"/>
            <a:ext cx="4785360" cy="925195"/>
          </a:xfrm>
        </p:spPr>
        <p:txBody>
          <a:bodyPr>
            <a:normAutofit/>
          </a:bodyPr>
          <a:p>
            <a:pPr marL="0" indent="0" fontAlgn="auto">
              <a:lnSpc>
                <a:spcPct val="100000"/>
              </a:lnSpc>
            </a:pPr>
            <a:r>
              <a:rPr lang="zh-CN" altLang="en-US" sz="3600" b="1" smtClean="0">
                <a:solidFill>
                  <a:srgbClr val="FF0000"/>
                </a:solidFill>
                <a:latin typeface="宋体" panose="02010600030101010101" pitchFamily="2" charset="-122"/>
                <a:ea typeface="宋体" panose="02010600030101010101" pitchFamily="2" charset="-122"/>
              </a:rPr>
              <a:t>【下阶段的</a:t>
            </a:r>
            <a:r>
              <a:rPr lang="zh-CN" altLang="en-US" sz="3600" b="1" smtClean="0">
                <a:solidFill>
                  <a:srgbClr val="FF0000"/>
                </a:solidFill>
                <a:latin typeface="宋体" panose="02010600030101010101" pitchFamily="2" charset="-122"/>
                <a:ea typeface="宋体" panose="02010600030101010101" pitchFamily="2" charset="-122"/>
              </a:rPr>
              <a:t>举措】</a:t>
            </a:r>
            <a:endParaRPr lang="zh-CN" altLang="en-US" sz="3600" b="1" smtClean="0">
              <a:solidFill>
                <a:srgbClr val="FF0000"/>
              </a:solidFill>
              <a:latin typeface="宋体" panose="02010600030101010101" pitchFamily="2" charset="-122"/>
              <a:ea typeface="宋体" panose="02010600030101010101" pitchFamily="2" charset="-122"/>
            </a:endParaRPr>
          </a:p>
        </p:txBody>
      </p:sp>
    </p:spTree>
    <p:custDataLst>
      <p:tags r:id="rId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234315" y="-60960"/>
            <a:ext cx="4785360" cy="925195"/>
          </a:xfrm>
        </p:spPr>
        <p:txBody>
          <a:bodyPr>
            <a:normAutofit/>
          </a:bodyPr>
          <a:lstStyle/>
          <a:p>
            <a:r>
              <a:rPr lang="zh-CN" altLang="en-US" sz="3600" b="1" smtClean="0">
                <a:solidFill>
                  <a:srgbClr val="FF0000"/>
                </a:solidFill>
                <a:latin typeface="宋体" panose="02010600030101010101" pitchFamily="2" charset="-122"/>
                <a:ea typeface="宋体" panose="02010600030101010101" pitchFamily="2" charset="-122"/>
              </a:rPr>
              <a:t>【下阶段的</a:t>
            </a:r>
            <a:r>
              <a:rPr lang="zh-CN" altLang="en-US" sz="3600" b="1" smtClean="0">
                <a:solidFill>
                  <a:srgbClr val="FF0000"/>
                </a:solidFill>
                <a:latin typeface="宋体" panose="02010600030101010101" pitchFamily="2" charset="-122"/>
                <a:ea typeface="宋体" panose="02010600030101010101" pitchFamily="2" charset="-122"/>
              </a:rPr>
              <a:t>举措】</a:t>
            </a:r>
            <a:endParaRPr lang="zh-CN" altLang="en-US" sz="3600" b="1" smtClean="0">
              <a:solidFill>
                <a:srgbClr val="FF0000"/>
              </a:solidFill>
              <a:latin typeface="宋体" panose="02010600030101010101" pitchFamily="2" charset="-122"/>
              <a:ea typeface="宋体" panose="02010600030101010101" pitchFamily="2" charset="-122"/>
            </a:endParaRPr>
          </a:p>
        </p:txBody>
      </p:sp>
      <p:sp>
        <p:nvSpPr>
          <p:cNvPr id="6" name="文本框 5"/>
          <p:cNvSpPr txBox="1"/>
          <p:nvPr/>
        </p:nvSpPr>
        <p:spPr>
          <a:xfrm>
            <a:off x="309245" y="650875"/>
            <a:ext cx="11639550" cy="4923155"/>
          </a:xfrm>
          <a:prstGeom prst="rect">
            <a:avLst/>
          </a:prstGeom>
          <a:noFill/>
        </p:spPr>
        <p:txBody>
          <a:bodyPr wrap="square" rtlCol="0">
            <a:spAutoFit/>
          </a:bodyPr>
          <a:p>
            <a:pPr marL="0" lvl="0" indent="0">
              <a:buNone/>
            </a:pPr>
            <a:r>
              <a:rPr lang="zh-CN" altLang="zh-CN" sz="2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备课组长：</a:t>
            </a:r>
            <a:endPar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0" lvl="0" indent="0">
              <a:buNone/>
            </a:pPr>
            <a:r>
              <a:rPr lang="en-US" altLang="zh-CN" sz="24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2200" b="1">
                <a:latin typeface="宋体" panose="02010600030101010101" pitchFamily="2" charset="-122"/>
                <a:ea typeface="宋体" panose="02010600030101010101" pitchFamily="2" charset="-122"/>
                <a:cs typeface="宋体" panose="02010600030101010101" pitchFamily="2" charset="-122"/>
                <a:sym typeface="+mn-ea"/>
              </a:rPr>
              <a:t>1.</a:t>
            </a:r>
            <a:r>
              <a:rPr lang="zh-CN" sz="2200" b="1">
                <a:latin typeface="宋体" panose="02010600030101010101" pitchFamily="2" charset="-122"/>
                <a:ea typeface="宋体" panose="02010600030101010101" pitchFamily="2" charset="-122"/>
                <a:cs typeface="宋体" panose="02010600030101010101" pitchFamily="2" charset="-122"/>
                <a:sym typeface="+mn-ea"/>
              </a:rPr>
              <a:t>要引领老师们增强责任心，使命感和岗位意识，充分发扬甘于吃苦、勇于奉献的精神，关爱学生、陪伴学生。引导任课教师与学生积极交流，引领学生学习，提升学生学习动力。</a:t>
            </a:r>
            <a:endParaRPr lang="zh-CN" sz="22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lvl="0" indent="0">
              <a:buNone/>
            </a:pPr>
            <a:r>
              <a:rPr lang="en-US" altLang="zh-CN" sz="2200" b="1">
                <a:latin typeface="宋体" panose="02010600030101010101" pitchFamily="2" charset="-122"/>
                <a:ea typeface="宋体" panose="02010600030101010101" pitchFamily="2" charset="-122"/>
                <a:cs typeface="宋体" panose="02010600030101010101" pitchFamily="2" charset="-122"/>
                <a:sym typeface="+mn-ea"/>
              </a:rPr>
              <a:t>   2.</a:t>
            </a:r>
            <a:r>
              <a:rPr lang="zh-CN" altLang="zh-CN" sz="2200" b="1">
                <a:latin typeface="宋体" panose="02010600030101010101" pitchFamily="2" charset="-122"/>
                <a:ea typeface="宋体" panose="02010600030101010101" pitchFamily="2" charset="-122"/>
                <a:cs typeface="宋体" panose="02010600030101010101" pitchFamily="2" charset="-122"/>
                <a:sym typeface="+mn-ea"/>
              </a:rPr>
              <a:t>搞</a:t>
            </a:r>
            <a:r>
              <a:rPr lang="zh-CN" altLang="zh-CN" sz="2200" b="1" smtClean="0">
                <a:latin typeface="宋体" panose="02010600030101010101" pitchFamily="2" charset="-122"/>
                <a:ea typeface="宋体" panose="02010600030101010101" pitchFamily="2" charset="-122"/>
                <a:cs typeface="宋体" panose="02010600030101010101" pitchFamily="2" charset="-122"/>
                <a:sym typeface="+mn-ea"/>
              </a:rPr>
              <a:t>好集</a:t>
            </a:r>
            <a:r>
              <a:rPr lang="zh-CN" altLang="zh-CN" sz="2200" b="1">
                <a:latin typeface="宋体" panose="02010600030101010101" pitchFamily="2" charset="-122"/>
                <a:ea typeface="宋体" panose="02010600030101010101" pitchFamily="2" charset="-122"/>
                <a:cs typeface="宋体" panose="02010600030101010101" pitchFamily="2" charset="-122"/>
                <a:sym typeface="+mn-ea"/>
              </a:rPr>
              <a:t>体备课和每周</a:t>
            </a:r>
            <a:r>
              <a:rPr lang="zh-CN" altLang="zh-CN" sz="2200" b="1" smtClean="0">
                <a:latin typeface="宋体" panose="02010600030101010101" pitchFamily="2" charset="-122"/>
                <a:ea typeface="宋体" panose="02010600030101010101" pitchFamily="2" charset="-122"/>
                <a:cs typeface="宋体" panose="02010600030101010101" pitchFamily="2" charset="-122"/>
                <a:sym typeface="+mn-ea"/>
              </a:rPr>
              <a:t>的公开</a:t>
            </a:r>
            <a:r>
              <a:rPr lang="zh-CN" altLang="en-US" sz="2200" b="1" smtClean="0">
                <a:latin typeface="宋体" panose="02010600030101010101" pitchFamily="2" charset="-122"/>
                <a:ea typeface="宋体" panose="02010600030101010101" pitchFamily="2" charset="-122"/>
                <a:cs typeface="宋体" panose="02010600030101010101" pitchFamily="2" charset="-122"/>
                <a:sym typeface="+mn-ea"/>
              </a:rPr>
              <a:t>课。让集体备课和每周公开课落到实处。集体备课要起到统一思想，凝聚人心的作用，在大家的讨论中能提升老师们的备考水平。公开课是务实的教研活动，活跃思维，改进自己教学的最佳路径。</a:t>
            </a:r>
            <a:endParaRPr lang="en-US" altLang="zh-CN" sz="22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lvl="0" indent="0">
              <a:buNone/>
            </a:pPr>
            <a:r>
              <a:rPr lang="en-US" altLang="zh-CN" sz="2200" b="1">
                <a:latin typeface="宋体" panose="02010600030101010101" pitchFamily="2" charset="-122"/>
                <a:ea typeface="宋体" panose="02010600030101010101" pitchFamily="2" charset="-122"/>
                <a:cs typeface="宋体" panose="02010600030101010101" pitchFamily="2" charset="-122"/>
                <a:sym typeface="+mn-ea"/>
              </a:rPr>
              <a:t>   3.</a:t>
            </a:r>
            <a:r>
              <a:rPr lang="zh-CN" altLang="en-US" sz="2200" b="1">
                <a:latin typeface="宋体" panose="02010600030101010101" pitchFamily="2" charset="-122"/>
                <a:ea typeface="宋体" panose="02010600030101010101" pitchFamily="2" charset="-122"/>
                <a:cs typeface="宋体" panose="02010600030101010101" pitchFamily="2" charset="-122"/>
                <a:sym typeface="+mn-ea"/>
              </a:rPr>
              <a:t>督促组内教师要狠抓教学落实，对照考试暴露出来的问题制定补偿性学案；针对高一学生的现有水平，根据学科实际适当降低教学起点；通过形式多样的方式，提高学生的学习效率，落实课堂教学成果。</a:t>
            </a:r>
            <a:endParaRPr lang="zh-CN" altLang="en-US" sz="2200" b="1">
              <a:latin typeface="宋体" panose="02010600030101010101" pitchFamily="2" charset="-122"/>
              <a:ea typeface="宋体" panose="02010600030101010101" pitchFamily="2" charset="-122"/>
              <a:cs typeface="宋体" panose="02010600030101010101" pitchFamily="2" charset="-122"/>
              <a:sym typeface="+mn-ea"/>
            </a:endParaRPr>
          </a:p>
          <a:p>
            <a:pPr marL="0" lvl="0" indent="0">
              <a:buNone/>
            </a:pPr>
            <a:r>
              <a:rPr lang="en-US" altLang="zh-CN" sz="2200" b="1">
                <a:latin typeface="宋体" panose="02010600030101010101" pitchFamily="2" charset="-122"/>
                <a:ea typeface="宋体" panose="02010600030101010101" pitchFamily="2" charset="-122"/>
                <a:cs typeface="宋体" panose="02010600030101010101" pitchFamily="2" charset="-122"/>
                <a:sym typeface="+mn-ea"/>
              </a:rPr>
              <a:t>   4.</a:t>
            </a:r>
            <a:r>
              <a:rPr lang="zh-CN" altLang="en-US" sz="2200" b="1">
                <a:latin typeface="宋体" panose="02010600030101010101" pitchFamily="2" charset="-122"/>
                <a:ea typeface="宋体" panose="02010600030101010101" pitchFamily="2" charset="-122"/>
                <a:cs typeface="宋体" panose="02010600030101010101" pitchFamily="2" charset="-122"/>
                <a:sym typeface="+mn-ea"/>
              </a:rPr>
              <a:t>抓好两条线，抓实两个生，对于特控线和一段线上的优秀学生要巩固抓好，对于临界生各作业组要统一思想，形成合力，对于定时训练、限时训练、规范性等方面重点关注。</a:t>
            </a:r>
            <a:endParaRPr lang="zh-CN" altLang="en-US" sz="2200" b="1">
              <a:latin typeface="宋体" panose="02010600030101010101" pitchFamily="2" charset="-122"/>
              <a:ea typeface="宋体" panose="02010600030101010101" pitchFamily="2" charset="-122"/>
              <a:cs typeface="宋体" panose="02010600030101010101" pitchFamily="2" charset="-122"/>
              <a:sym typeface="+mn-ea"/>
            </a:endParaRPr>
          </a:p>
          <a:p>
            <a:pPr marL="0" lvl="0" indent="0">
              <a:buNone/>
            </a:pPr>
            <a:r>
              <a:rPr lang="en-US" altLang="zh-CN" sz="2200" b="1">
                <a:sym typeface="+mn-ea"/>
              </a:rPr>
              <a:t>      </a:t>
            </a:r>
            <a:r>
              <a:rPr lang="en-US" altLang="zh-CN" sz="2200" b="1">
                <a:latin typeface="宋体" panose="02010600030101010101" pitchFamily="2" charset="-122"/>
                <a:ea typeface="宋体" panose="02010600030101010101" pitchFamily="2" charset="-122"/>
                <a:cs typeface="宋体" panose="02010600030101010101" pitchFamily="2" charset="-122"/>
                <a:sym typeface="+mn-ea"/>
              </a:rPr>
              <a:t>5.</a:t>
            </a:r>
            <a:r>
              <a:rPr lang="zh-CN" altLang="en-US" sz="2200" b="1">
                <a:latin typeface="宋体" panose="02010600030101010101" pitchFamily="2" charset="-122"/>
                <a:ea typeface="宋体" panose="02010600030101010101" pitchFamily="2" charset="-122"/>
                <a:cs typeface="宋体" panose="02010600030101010101" pitchFamily="2" charset="-122"/>
                <a:sym typeface="+mn-ea"/>
              </a:rPr>
              <a:t>各组根据本次联考成绩，写出成绩分析，于</a:t>
            </a:r>
            <a:r>
              <a:rPr lang="zh-CN" altLang="en-US" sz="2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本周五上午下班前</a:t>
            </a:r>
            <a:r>
              <a:rPr lang="zh-CN" altLang="en-US" sz="2200" b="1">
                <a:latin typeface="宋体" panose="02010600030101010101" pitchFamily="2" charset="-122"/>
                <a:ea typeface="宋体" panose="02010600030101010101" pitchFamily="2" charset="-122"/>
                <a:cs typeface="宋体" panose="02010600030101010101" pitchFamily="2" charset="-122"/>
                <a:sym typeface="+mn-ea"/>
              </a:rPr>
              <a:t>传至备课组长群。</a:t>
            </a:r>
            <a:endParaRPr lang="en-US" altLang="zh-CN" sz="2200" b="1">
              <a:latin typeface="宋体" panose="02010600030101010101" pitchFamily="2" charset="-122"/>
              <a:ea typeface="宋体" panose="02010600030101010101" pitchFamily="2" charset="-122"/>
              <a:cs typeface="宋体" panose="02010600030101010101" pitchFamily="2" charset="-122"/>
              <a:sym typeface="+mn-ea"/>
            </a:endParaRPr>
          </a:p>
          <a:p>
            <a:pPr marL="0" lvl="0" indent="0">
              <a:buNone/>
            </a:pPr>
            <a:r>
              <a:rPr lang="en-US" altLang="zh-CN" sz="2200" b="1">
                <a:latin typeface="宋体" panose="02010600030101010101" pitchFamily="2" charset="-122"/>
                <a:ea typeface="宋体" panose="02010600030101010101" pitchFamily="2" charset="-122"/>
                <a:cs typeface="宋体" panose="02010600030101010101" pitchFamily="2" charset="-122"/>
                <a:sym typeface="+mn-ea"/>
              </a:rPr>
              <a:t>   6.</a:t>
            </a:r>
            <a:r>
              <a:rPr lang="zh-CN" altLang="en-US" sz="2200" b="1">
                <a:latin typeface="宋体" panose="02010600030101010101" pitchFamily="2" charset="-122"/>
                <a:ea typeface="宋体" panose="02010600030101010101" pitchFamily="2" charset="-122"/>
                <a:cs typeface="宋体" panose="02010600030101010101" pitchFamily="2" charset="-122"/>
                <a:sym typeface="+mn-ea"/>
              </a:rPr>
              <a:t>本</a:t>
            </a:r>
            <a:r>
              <a:rPr lang="zh-CN" altLang="en-US" sz="22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周四下午下班</a:t>
            </a:r>
            <a:r>
              <a:rPr lang="zh-CN" altLang="en-US" sz="2200" b="1">
                <a:latin typeface="宋体" panose="02010600030101010101" pitchFamily="2" charset="-122"/>
                <a:ea typeface="宋体" panose="02010600030101010101" pitchFamily="2" charset="-122"/>
                <a:cs typeface="宋体" panose="02010600030101010101" pitchFamily="2" charset="-122"/>
                <a:sym typeface="+mn-ea"/>
              </a:rPr>
              <a:t>前将本组老师的听课、备课本、每班</a:t>
            </a:r>
            <a:r>
              <a:rPr lang="en-US" altLang="zh-CN" sz="2200" b="1">
                <a:latin typeface="宋体" panose="02010600030101010101" pitchFamily="2" charset="-122"/>
                <a:ea typeface="宋体" panose="02010600030101010101" pitchFamily="2" charset="-122"/>
                <a:cs typeface="宋体" panose="02010600030101010101" pitchFamily="2" charset="-122"/>
                <a:sym typeface="+mn-ea"/>
              </a:rPr>
              <a:t>5</a:t>
            </a:r>
            <a:r>
              <a:rPr lang="zh-CN" altLang="en-US" sz="2200" b="1">
                <a:latin typeface="宋体" panose="02010600030101010101" pitchFamily="2" charset="-122"/>
                <a:ea typeface="宋体" panose="02010600030101010101" pitchFamily="2" charset="-122"/>
                <a:cs typeface="宋体" panose="02010600030101010101" pitchFamily="2" charset="-122"/>
                <a:sym typeface="+mn-ea"/>
              </a:rPr>
              <a:t>本作业交一区</a:t>
            </a:r>
            <a:r>
              <a:rPr lang="en-US" altLang="zh-CN" sz="2200" b="1">
                <a:latin typeface="宋体" panose="02010600030101010101" pitchFamily="2" charset="-122"/>
                <a:ea typeface="宋体" panose="02010600030101010101" pitchFamily="2" charset="-122"/>
                <a:cs typeface="宋体" panose="02010600030101010101" pitchFamily="2" charset="-122"/>
                <a:sym typeface="+mn-ea"/>
              </a:rPr>
              <a:t>308</a:t>
            </a:r>
            <a:r>
              <a:rPr lang="zh-CN" altLang="en-US" sz="2200" b="1">
                <a:latin typeface="宋体" panose="02010600030101010101" pitchFamily="2" charset="-122"/>
                <a:ea typeface="宋体" panose="02010600030101010101" pitchFamily="2" charset="-122"/>
                <a:cs typeface="宋体" panose="02010600030101010101" pitchFamily="2" charset="-122"/>
                <a:sym typeface="+mn-ea"/>
              </a:rPr>
              <a:t>教室，</a:t>
            </a:r>
            <a:r>
              <a:rPr lang="en-US" altLang="zh-CN" sz="2200" b="1">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2200" b="1">
              <a:latin typeface="宋体" panose="02010600030101010101" pitchFamily="2" charset="-122"/>
              <a:ea typeface="宋体" panose="02010600030101010101" pitchFamily="2" charset="-122"/>
              <a:cs typeface="宋体" panose="02010600030101010101" pitchFamily="2" charset="-122"/>
              <a:sym typeface="+mn-ea"/>
            </a:endParaRPr>
          </a:p>
          <a:p>
            <a:pPr marL="0" lvl="0" indent="0">
              <a:buNone/>
            </a:pPr>
            <a:r>
              <a:rPr lang="en-US" altLang="zh-CN" sz="2200" b="1">
                <a:latin typeface="宋体" panose="02010600030101010101" pitchFamily="2" charset="-122"/>
                <a:ea typeface="宋体" panose="02010600030101010101" pitchFamily="2" charset="-122"/>
                <a:cs typeface="宋体" panose="02010600030101010101" pitchFamily="2" charset="-122"/>
                <a:sym typeface="+mn-ea"/>
              </a:rPr>
              <a:t>   7.</a:t>
            </a:r>
            <a:r>
              <a:rPr lang="zh-CN" altLang="en-US" sz="2200" b="1">
                <a:latin typeface="宋体" panose="02010600030101010101" pitchFamily="2" charset="-122"/>
                <a:ea typeface="宋体" panose="02010600030101010101" pitchFamily="2" charset="-122"/>
                <a:cs typeface="宋体" panose="02010600030101010101" pitchFamily="2" charset="-122"/>
                <a:sym typeface="+mn-ea"/>
              </a:rPr>
              <a:t>按照级部要求</a:t>
            </a:r>
            <a:r>
              <a:rPr lang="zh-CN" altLang="en-US" sz="2200" b="1" smtClean="0">
                <a:effectLst/>
                <a:latin typeface="宋体" panose="02010600030101010101" pitchFamily="2" charset="-122"/>
                <a:ea typeface="宋体" panose="02010600030101010101" pitchFamily="2" charset="-122"/>
                <a:cs typeface="宋体" panose="02010600030101010101" pitchFamily="2" charset="-122"/>
                <a:sym typeface="+mn-ea"/>
              </a:rPr>
              <a:t>组织好视导的材料准备工作</a:t>
            </a:r>
            <a:r>
              <a:rPr lang="zh-CN" altLang="en-US" sz="2400" b="1" smtClean="0">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b="1" smtClean="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作业本、备课本、听评课、基备材料</a:t>
            </a:r>
            <a:r>
              <a:rPr lang="zh-CN" altLang="en-US" sz="2400" b="1" smtClean="0">
                <a:effectLst/>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1816735" y="240665"/>
            <a:ext cx="3121025" cy="6406515"/>
          </a:xfrm>
          <a:prstGeom prst="rect">
            <a:avLst/>
          </a:prstGeom>
        </p:spPr>
      </p:pic>
      <p:pic>
        <p:nvPicPr>
          <p:cNvPr id="6" name="图片 5"/>
          <p:cNvPicPr>
            <a:picLocks noChangeAspect="1"/>
          </p:cNvPicPr>
          <p:nvPr/>
        </p:nvPicPr>
        <p:blipFill>
          <a:blip r:embed="rId2"/>
          <a:stretch>
            <a:fillRect/>
          </a:stretch>
        </p:blipFill>
        <p:spPr>
          <a:xfrm>
            <a:off x="7292975" y="240665"/>
            <a:ext cx="3952875" cy="6406515"/>
          </a:xfrm>
          <a:prstGeom prst="rect">
            <a:avLst/>
          </a:prstGeom>
        </p:spPr>
      </p:pic>
      <p:sp>
        <p:nvSpPr>
          <p:cNvPr id="7" name="文本框 6"/>
          <p:cNvSpPr txBox="1"/>
          <p:nvPr/>
        </p:nvSpPr>
        <p:spPr>
          <a:xfrm>
            <a:off x="609600" y="240665"/>
            <a:ext cx="601345" cy="5077460"/>
          </a:xfrm>
          <a:prstGeom prst="rect">
            <a:avLst/>
          </a:prstGeom>
          <a:noFill/>
        </p:spPr>
        <p:txBody>
          <a:bodyPr wrap="square" rtlCol="0">
            <a:spAutoFit/>
          </a:bodyPr>
          <a:p>
            <a:r>
              <a:rPr lang="zh-CN" altLang="en-US" sz="3600" b="1">
                <a:solidFill>
                  <a:srgbClr val="FF0000"/>
                </a:solidFill>
                <a:latin typeface="宋体" panose="02010600030101010101" pitchFamily="2" charset="-122"/>
                <a:ea typeface="宋体" panose="02010600030101010101" pitchFamily="2" charset="-122"/>
              </a:rPr>
              <a:t>黄山中学各班级成绩</a:t>
            </a:r>
            <a:endParaRPr lang="zh-CN" altLang="en-US" sz="3600" b="1">
              <a:solidFill>
                <a:srgbClr val="FF0000"/>
              </a:solidFill>
              <a:latin typeface="宋体" panose="02010600030101010101" pitchFamily="2" charset="-122"/>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06680" y="828675"/>
            <a:ext cx="12065635" cy="6123940"/>
          </a:xfrm>
          <a:prstGeom prst="rect">
            <a:avLst/>
          </a:prstGeom>
          <a:noFill/>
        </p:spPr>
        <p:txBody>
          <a:bodyPr wrap="square" rtlCol="0">
            <a:spAutoFit/>
          </a:bodyPr>
          <a:p>
            <a:r>
              <a:rPr lang="en-US" altLang="zh-CN" sz="2600" b="1">
                <a:latin typeface="宋体" panose="02010600030101010101" pitchFamily="2" charset="-122"/>
                <a:ea typeface="宋体" panose="02010600030101010101" pitchFamily="2" charset="-122"/>
                <a:cs typeface="宋体" panose="02010600030101010101" pitchFamily="2" charset="-122"/>
              </a:rPr>
              <a:t> </a:t>
            </a:r>
            <a:r>
              <a:rPr lang="zh-CN" altLang="zh-CN" sz="32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任课教师</a:t>
            </a:r>
            <a:endParaRPr lang="zh-CN" altLang="zh-CN" sz="32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2400" b="1">
                <a:latin typeface="宋体" panose="02010600030101010101" pitchFamily="2" charset="-122"/>
                <a:ea typeface="宋体" panose="02010600030101010101" pitchFamily="2" charset="-122"/>
                <a:cs typeface="宋体" panose="02010600030101010101" pitchFamily="2" charset="-122"/>
              </a:rPr>
              <a:t>1.</a:t>
            </a:r>
            <a:r>
              <a:rPr lang="zh-CN" altLang="en-US" sz="2400" b="1">
                <a:latin typeface="宋体" panose="02010600030101010101" pitchFamily="2" charset="-122"/>
                <a:ea typeface="宋体" panose="02010600030101010101" pitchFamily="2" charset="-122"/>
                <a:cs typeface="宋体" panose="02010600030101010101" pitchFamily="2" charset="-122"/>
              </a:rPr>
              <a:t>降低教学起点。对于学生的基础薄弱的认识要降低降低再降低，特别是大级部平行班，</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不放弃基础知识、基本原理、公式、概念的识记、默写。</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r>
              <a:rPr lang="en-US" altLang="zh-CN" sz="2400" b="1">
                <a:latin typeface="宋体" panose="02010600030101010101" pitchFamily="2" charset="-122"/>
                <a:ea typeface="宋体" panose="02010600030101010101" pitchFamily="2" charset="-122"/>
                <a:cs typeface="宋体" panose="02010600030101010101" pitchFamily="2" charset="-122"/>
              </a:rPr>
              <a:t>2.</a:t>
            </a:r>
            <a:r>
              <a:rPr lang="zh-CN" altLang="en-US" sz="2400" b="1">
                <a:latin typeface="宋体" panose="02010600030101010101" pitchFamily="2" charset="-122"/>
                <a:ea typeface="宋体" panose="02010600030101010101" pitchFamily="2" charset="-122"/>
                <a:cs typeface="宋体" panose="02010600030101010101" pitchFamily="2" charset="-122"/>
              </a:rPr>
              <a:t>试题和作业要讲，讲评以统计的错题为抓手，对于错题该讲的要大胆的讲，不要过分相信学生的勤奋。对于学生做题习惯的培养要常讲、</a:t>
            </a:r>
            <a:r>
              <a:rPr lang="zh-CN" altLang="en-US" sz="2400" b="1">
                <a:latin typeface="宋体" panose="02010600030101010101" pitchFamily="2" charset="-122"/>
                <a:ea typeface="宋体" panose="02010600030101010101" pitchFamily="2" charset="-122"/>
                <a:cs typeface="宋体" panose="02010600030101010101" pitchFamily="2" charset="-122"/>
              </a:rPr>
              <a:t>常检查。</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r>
              <a:rPr lang="en-US" altLang="zh-CN" sz="2400" b="1">
                <a:latin typeface="宋体" panose="02010600030101010101" pitchFamily="2" charset="-122"/>
                <a:ea typeface="宋体" panose="02010600030101010101" pitchFamily="2" charset="-122"/>
                <a:cs typeface="宋体" panose="02010600030101010101" pitchFamily="2" charset="-122"/>
              </a:rPr>
              <a:t>3.</a:t>
            </a:r>
            <a:r>
              <a:rPr lang="zh-CN" altLang="en-US" sz="2400" b="1">
                <a:latin typeface="宋体" panose="02010600030101010101" pitchFamily="2" charset="-122"/>
                <a:ea typeface="宋体" panose="02010600030101010101" pitchFamily="2" charset="-122"/>
                <a:cs typeface="宋体" panose="02010600030101010101" pitchFamily="2" charset="-122"/>
              </a:rPr>
              <a:t>掌握课堂进度和节奏，课堂适当留白，给学生课堂消化吸收的时间。</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r>
              <a:rPr lang="en-US" altLang="zh-CN" sz="2400" b="1">
                <a:latin typeface="宋体" panose="02010600030101010101" pitchFamily="2" charset="-122"/>
                <a:ea typeface="宋体" panose="02010600030101010101" pitchFamily="2" charset="-122"/>
                <a:cs typeface="宋体" panose="02010600030101010101" pitchFamily="2" charset="-122"/>
              </a:rPr>
              <a:t>4.</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加强课堂检查的落实，特别是对优秀生和边缘生的检查要加强，不要过分相信优秀生的优秀和边缘生的自觉。</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2400" b="1">
                <a:latin typeface="宋体" panose="02010600030101010101" pitchFamily="2" charset="-122"/>
                <a:ea typeface="宋体" panose="02010600030101010101" pitchFamily="2" charset="-122"/>
                <a:cs typeface="宋体" panose="02010600030101010101" pitchFamily="2" charset="-122"/>
                <a:sym typeface="+mn-ea"/>
              </a:rPr>
              <a:t>5.</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提高自习时段的利用效率，早自习的背诵时间要尽量精确到分钟，提高背诵效率。中午自习任课教师尽量要到教室转转，观察并督促学生，确保自己的自习能充分利用好。晚自习合理安排任务，做到不抢不让、及时收交、</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高效利用。</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r>
              <a:rPr lang="en-US" sz="2400" b="1">
                <a:latin typeface="宋体" panose="02010600030101010101" pitchFamily="2" charset="-122"/>
                <a:ea typeface="宋体" panose="02010600030101010101" pitchFamily="2" charset="-122"/>
                <a:cs typeface="宋体" panose="02010600030101010101" pitchFamily="2" charset="-122"/>
              </a:rPr>
              <a:t>6</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级部安排的所有坐班、值班、自习盯班要按时到岗，认真在岗，认真履职，有事一定要履行请假手续，减少安全隐患的爆发。</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2400" b="1">
                <a:latin typeface="宋体" panose="02010600030101010101" pitchFamily="2" charset="-122"/>
                <a:ea typeface="宋体" panose="02010600030101010101" pitchFamily="2" charset="-122"/>
                <a:cs typeface="宋体" panose="02010600030101010101" pitchFamily="2" charset="-122"/>
              </a:rPr>
              <a:t>7.</a:t>
            </a:r>
            <a:r>
              <a:rPr lang="zh-CN" altLang="en-US" sz="2400" b="1">
                <a:latin typeface="宋体" panose="02010600030101010101" pitchFamily="2" charset="-122"/>
                <a:ea typeface="宋体" panose="02010600030101010101" pitchFamily="2" charset="-122"/>
                <a:cs typeface="宋体" panose="02010600030101010101" pitchFamily="2" charset="-122"/>
              </a:rPr>
              <a:t>充分备课，做到自备与集备相结合，积极参与集备、听课，积极准备视导工作，完成备课组</a:t>
            </a:r>
            <a:r>
              <a:rPr lang="zh-CN" altLang="en-US" sz="2400" b="1">
                <a:latin typeface="宋体" panose="02010600030101010101" pitchFamily="2" charset="-122"/>
                <a:ea typeface="宋体" panose="02010600030101010101" pitchFamily="2" charset="-122"/>
                <a:cs typeface="宋体" panose="02010600030101010101" pitchFamily="2" charset="-122"/>
              </a:rPr>
              <a:t>布置的相关工作。</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
        <p:nvSpPr>
          <p:cNvPr id="5" name="标题 4"/>
          <p:cNvSpPr>
            <a:spLocks noGrp="1"/>
          </p:cNvSpPr>
          <p:nvPr>
            <p:ph type="title"/>
            <p:custDataLst>
              <p:tags r:id="rId2"/>
            </p:custDataLst>
          </p:nvPr>
        </p:nvSpPr>
        <p:spPr>
          <a:xfrm>
            <a:off x="106680" y="0"/>
            <a:ext cx="4785360" cy="925195"/>
          </a:xfrm>
        </p:spPr>
        <p:txBody>
          <a:bodyPr>
            <a:normAutofit/>
          </a:bodyPr>
          <a:p>
            <a:r>
              <a:rPr lang="zh-CN" altLang="en-US" sz="3600" b="1" smtClean="0">
                <a:solidFill>
                  <a:srgbClr val="FF0000"/>
                </a:solidFill>
                <a:latin typeface="宋体" panose="02010600030101010101" pitchFamily="2" charset="-122"/>
                <a:ea typeface="宋体" panose="02010600030101010101" pitchFamily="2" charset="-122"/>
              </a:rPr>
              <a:t>【下阶段的</a:t>
            </a:r>
            <a:r>
              <a:rPr lang="zh-CN" altLang="en-US" sz="3600" b="1" smtClean="0">
                <a:solidFill>
                  <a:srgbClr val="FF0000"/>
                </a:solidFill>
                <a:latin typeface="宋体" panose="02010600030101010101" pitchFamily="2" charset="-122"/>
                <a:ea typeface="宋体" panose="02010600030101010101" pitchFamily="2" charset="-122"/>
              </a:rPr>
              <a:t>举措】</a:t>
            </a:r>
            <a:endParaRPr lang="zh-CN" altLang="en-US" sz="3600" b="1" smtClean="0">
              <a:solidFill>
                <a:srgbClr val="FF0000"/>
              </a:solidFill>
              <a:latin typeface="宋体" panose="02010600030101010101" pitchFamily="2" charset="-122"/>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333875" y="454660"/>
            <a:ext cx="675005" cy="5473065"/>
          </a:xfrm>
          <a:prstGeom prst="rect">
            <a:avLst/>
          </a:prstGeom>
        </p:spPr>
        <p:txBody>
          <a:bodyPr vert="eaVert" wrap="square">
            <a:spAutoFit/>
            <a:extLst>
              <a:ext uri="{4A0BC546-FE56-4ADE-93B0-CB8AF2F6F144}">
                <wpsdc:textFrameExt xmlns:wpsdc="http://www.wps.cn/officeDocument/2022/drawingmlCustomData" type="text"/>
              </a:ext>
            </a:extLst>
          </a:bodyPr>
          <a:p>
            <a:pPr algn="l"/>
            <a:r>
              <a:rPr lang="zh-CN" altLang="en-US" sz="3200" b="1">
                <a:latin typeface="宋体" panose="02010600030101010101" pitchFamily="2" charset="-122"/>
                <a:ea typeface="宋体" panose="02010600030101010101" pitchFamily="2" charset="-122"/>
                <a:cs typeface="宋体" panose="02010600030101010101" pitchFamily="2" charset="-122"/>
              </a:rPr>
              <a:t>邹平一中</a:t>
            </a:r>
            <a:r>
              <a:rPr lang="en-US" altLang="zh-CN" sz="3200" b="1">
                <a:latin typeface="宋体" panose="02010600030101010101" pitchFamily="2" charset="-122"/>
                <a:ea typeface="宋体" panose="02010600030101010101" pitchFamily="2" charset="-122"/>
                <a:cs typeface="宋体" panose="02010600030101010101" pitchFamily="2" charset="-122"/>
              </a:rPr>
              <a:t>23</a:t>
            </a:r>
            <a:r>
              <a:rPr lang="zh-CN" altLang="en-US" sz="3200" b="1">
                <a:latin typeface="宋体" panose="02010600030101010101" pitchFamily="2" charset="-122"/>
                <a:ea typeface="宋体" panose="02010600030101010101" pitchFamily="2" charset="-122"/>
                <a:cs typeface="宋体" panose="02010600030101010101" pitchFamily="2" charset="-122"/>
              </a:rPr>
              <a:t>级各班级成绩</a:t>
            </a:r>
            <a:endParaRPr lang="zh-CN" altLang="en-US" sz="3200" b="1">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custDataLst>
              <p:tags r:id="rId1"/>
            </p:custDataLst>
          </p:nvPr>
        </p:nvSpPr>
        <p:spPr>
          <a:xfrm>
            <a:off x="11041380" y="261620"/>
            <a:ext cx="675005" cy="5473065"/>
          </a:xfrm>
          <a:prstGeom prst="rect">
            <a:avLst/>
          </a:prstGeom>
        </p:spPr>
        <p:txBody>
          <a:bodyPr vert="eaVert" wrap="square">
            <a:spAutoFit/>
            <a:extLst>
              <a:ext uri="{4A0BC546-FE56-4ADE-93B0-CB8AF2F6F144}">
                <wpsdc:textFrameExt xmlns:wpsdc="http://www.wps.cn/officeDocument/2022/drawingmlCustomData" type="text"/>
              </a:ext>
            </a:extLst>
          </a:bodyPr>
          <a:p>
            <a:pPr algn="l"/>
            <a:r>
              <a:rPr lang="zh-CN" altLang="en-US" sz="3200" b="1">
                <a:latin typeface="宋体" panose="02010600030101010101" pitchFamily="2" charset="-122"/>
                <a:ea typeface="宋体" panose="02010600030101010101" pitchFamily="2" charset="-122"/>
                <a:cs typeface="宋体" panose="02010600030101010101" pitchFamily="2" charset="-122"/>
              </a:rPr>
              <a:t>邹平</a:t>
            </a:r>
            <a:r>
              <a:rPr lang="zh-CN" altLang="en-US" sz="3200" b="1">
                <a:latin typeface="宋体" panose="02010600030101010101" pitchFamily="2" charset="-122"/>
                <a:ea typeface="宋体" panose="02010600030101010101" pitchFamily="2" charset="-122"/>
                <a:cs typeface="宋体" panose="02010600030101010101" pitchFamily="2" charset="-122"/>
              </a:rPr>
              <a:t>二中</a:t>
            </a:r>
            <a:r>
              <a:rPr lang="en-US" altLang="zh-CN" sz="3200" b="1">
                <a:latin typeface="宋体" panose="02010600030101010101" pitchFamily="2" charset="-122"/>
                <a:ea typeface="宋体" panose="02010600030101010101" pitchFamily="2" charset="-122"/>
                <a:cs typeface="宋体" panose="02010600030101010101" pitchFamily="2" charset="-122"/>
              </a:rPr>
              <a:t>23</a:t>
            </a:r>
            <a:r>
              <a:rPr lang="zh-CN" altLang="en-US" sz="3200" b="1">
                <a:latin typeface="宋体" panose="02010600030101010101" pitchFamily="2" charset="-122"/>
                <a:ea typeface="宋体" panose="02010600030101010101" pitchFamily="2" charset="-122"/>
                <a:cs typeface="宋体" panose="02010600030101010101" pitchFamily="2" charset="-122"/>
              </a:rPr>
              <a:t>级各班级成绩</a:t>
            </a:r>
            <a:endParaRPr lang="zh-CN" altLang="en-US" sz="3200" b="1">
              <a:latin typeface="宋体" panose="02010600030101010101" pitchFamily="2" charset="-122"/>
              <a:ea typeface="宋体" panose="02010600030101010101" pitchFamily="2" charset="-122"/>
              <a:cs typeface="宋体" panose="02010600030101010101" pitchFamily="2" charset="-122"/>
            </a:endParaRPr>
          </a:p>
        </p:txBody>
      </p:sp>
      <p:pic>
        <p:nvPicPr>
          <p:cNvPr id="6" name="图片 5"/>
          <p:cNvPicPr>
            <a:picLocks noChangeAspect="1"/>
          </p:cNvPicPr>
          <p:nvPr/>
        </p:nvPicPr>
        <p:blipFill>
          <a:blip r:embed="rId2"/>
          <a:stretch>
            <a:fillRect/>
          </a:stretch>
        </p:blipFill>
        <p:spPr>
          <a:xfrm>
            <a:off x="612775" y="156845"/>
            <a:ext cx="3502660" cy="6727190"/>
          </a:xfrm>
          <a:prstGeom prst="rect">
            <a:avLst/>
          </a:prstGeom>
        </p:spPr>
      </p:pic>
      <p:pic>
        <p:nvPicPr>
          <p:cNvPr id="7" name="图片 6"/>
          <p:cNvPicPr>
            <a:picLocks noChangeAspect="1"/>
          </p:cNvPicPr>
          <p:nvPr/>
        </p:nvPicPr>
        <p:blipFill>
          <a:blip r:embed="rId3"/>
          <a:stretch>
            <a:fillRect/>
          </a:stretch>
        </p:blipFill>
        <p:spPr>
          <a:xfrm>
            <a:off x="5943600" y="156845"/>
            <a:ext cx="3861435" cy="65824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619760" y="293370"/>
            <a:ext cx="11038205" cy="645160"/>
          </a:xfrm>
          <a:prstGeom prst="rect">
            <a:avLst/>
          </a:prstGeom>
          <a:noFill/>
        </p:spPr>
        <p:txBody>
          <a:bodyPr wrap="square" rtlCol="0">
            <a:spAutoFit/>
          </a:bodyPr>
          <a:p>
            <a:pPr algn="ctr"/>
            <a:r>
              <a:rPr lang="zh-CN" altLang="en-US" sz="36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rPr>
              <a:t>集团三校各学科成绩比较</a:t>
            </a:r>
            <a:endParaRPr lang="zh-CN" altLang="en-US" sz="36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pic>
        <p:nvPicPr>
          <p:cNvPr id="3" name="图片 2"/>
          <p:cNvPicPr>
            <a:picLocks noChangeAspect="1"/>
          </p:cNvPicPr>
          <p:nvPr/>
        </p:nvPicPr>
        <p:blipFill>
          <a:blip r:embed="rId1"/>
          <a:srcRect l="1625" t="2298" r="832"/>
          <a:stretch>
            <a:fillRect/>
          </a:stretch>
        </p:blipFill>
        <p:spPr>
          <a:xfrm>
            <a:off x="1288415" y="370840"/>
            <a:ext cx="9526905" cy="62630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619760" y="293370"/>
            <a:ext cx="11038205" cy="645160"/>
          </a:xfrm>
          <a:prstGeom prst="rect">
            <a:avLst/>
          </a:prstGeom>
          <a:noFill/>
        </p:spPr>
        <p:txBody>
          <a:bodyPr wrap="square" rtlCol="0">
            <a:spAutoFit/>
          </a:bodyPr>
          <a:p>
            <a:pPr algn="ctr"/>
            <a:r>
              <a:rPr lang="zh-CN" altLang="en-US" sz="36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rPr>
              <a:t>集团三校各学科成绩比较</a:t>
            </a:r>
            <a:endParaRPr lang="zh-CN" altLang="en-US" sz="36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pic>
        <p:nvPicPr>
          <p:cNvPr id="2" name="图片 1"/>
          <p:cNvPicPr>
            <a:picLocks noChangeAspect="1"/>
          </p:cNvPicPr>
          <p:nvPr/>
        </p:nvPicPr>
        <p:blipFill>
          <a:blip r:embed="rId1"/>
          <a:stretch>
            <a:fillRect/>
          </a:stretch>
        </p:blipFill>
        <p:spPr>
          <a:xfrm>
            <a:off x="132080" y="1013460"/>
            <a:ext cx="11809730" cy="2004695"/>
          </a:xfrm>
          <a:prstGeom prst="rect">
            <a:avLst/>
          </a:prstGeom>
        </p:spPr>
      </p:pic>
      <p:pic>
        <p:nvPicPr>
          <p:cNvPr id="3" name="图片 2"/>
          <p:cNvPicPr>
            <a:picLocks noChangeAspect="1"/>
          </p:cNvPicPr>
          <p:nvPr/>
        </p:nvPicPr>
        <p:blipFill>
          <a:blip r:embed="rId2"/>
          <a:stretch>
            <a:fillRect/>
          </a:stretch>
        </p:blipFill>
        <p:spPr>
          <a:xfrm>
            <a:off x="132080" y="3093085"/>
            <a:ext cx="11809095" cy="173228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132080" y="4900295"/>
            <a:ext cx="11809095" cy="17678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619760" y="293370"/>
            <a:ext cx="11038205" cy="645160"/>
          </a:xfrm>
          <a:prstGeom prst="rect">
            <a:avLst/>
          </a:prstGeom>
          <a:noFill/>
        </p:spPr>
        <p:txBody>
          <a:bodyPr wrap="square" rtlCol="0">
            <a:spAutoFit/>
          </a:bodyPr>
          <a:p>
            <a:pPr algn="ctr"/>
            <a:r>
              <a:rPr lang="zh-CN" altLang="en-US" sz="36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rPr>
              <a:t>集团三校各学科成绩比较</a:t>
            </a:r>
            <a:endParaRPr lang="zh-CN" altLang="en-US" sz="36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pic>
        <p:nvPicPr>
          <p:cNvPr id="5" name="图片 4"/>
          <p:cNvPicPr>
            <a:picLocks noChangeAspect="1"/>
          </p:cNvPicPr>
          <p:nvPr/>
        </p:nvPicPr>
        <p:blipFill>
          <a:blip r:embed="rId1"/>
          <a:stretch>
            <a:fillRect/>
          </a:stretch>
        </p:blipFill>
        <p:spPr>
          <a:xfrm>
            <a:off x="333375" y="1071880"/>
            <a:ext cx="10782935" cy="1438275"/>
          </a:xfrm>
          <a:prstGeom prst="rect">
            <a:avLst/>
          </a:prstGeom>
        </p:spPr>
      </p:pic>
      <p:pic>
        <p:nvPicPr>
          <p:cNvPr id="6" name="图片 5"/>
          <p:cNvPicPr>
            <a:picLocks noChangeAspect="1"/>
          </p:cNvPicPr>
          <p:nvPr/>
        </p:nvPicPr>
        <p:blipFill>
          <a:blip r:embed="rId2"/>
          <a:stretch>
            <a:fillRect/>
          </a:stretch>
        </p:blipFill>
        <p:spPr>
          <a:xfrm>
            <a:off x="333375" y="2877185"/>
            <a:ext cx="10782935" cy="1438275"/>
          </a:xfrm>
          <a:prstGeom prst="rect">
            <a:avLst/>
          </a:prstGeom>
        </p:spPr>
      </p:pic>
      <p:pic>
        <p:nvPicPr>
          <p:cNvPr id="8" name="图片 7"/>
          <p:cNvPicPr>
            <a:picLocks noChangeAspect="1"/>
          </p:cNvPicPr>
          <p:nvPr/>
        </p:nvPicPr>
        <p:blipFill>
          <a:blip r:embed="rId3"/>
          <a:stretch>
            <a:fillRect/>
          </a:stretch>
        </p:blipFill>
        <p:spPr>
          <a:xfrm>
            <a:off x="333375" y="4682490"/>
            <a:ext cx="10782935" cy="1447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619760" y="293370"/>
            <a:ext cx="11038205" cy="645160"/>
          </a:xfrm>
          <a:prstGeom prst="rect">
            <a:avLst/>
          </a:prstGeom>
          <a:noFill/>
        </p:spPr>
        <p:txBody>
          <a:bodyPr wrap="square" rtlCol="0">
            <a:spAutoFit/>
          </a:bodyPr>
          <a:p>
            <a:pPr algn="ctr"/>
            <a:r>
              <a:rPr lang="zh-CN" altLang="en-US" sz="36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rPr>
              <a:t>集团三校各学科成绩比较</a:t>
            </a:r>
            <a:endParaRPr lang="zh-CN" altLang="en-US" sz="36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pic>
        <p:nvPicPr>
          <p:cNvPr id="4" name="图片 3"/>
          <p:cNvPicPr>
            <a:picLocks noChangeAspect="1"/>
          </p:cNvPicPr>
          <p:nvPr/>
        </p:nvPicPr>
        <p:blipFill>
          <a:blip r:embed="rId1"/>
          <a:stretch>
            <a:fillRect/>
          </a:stretch>
        </p:blipFill>
        <p:spPr>
          <a:xfrm>
            <a:off x="333375" y="1226185"/>
            <a:ext cx="11053445" cy="1438275"/>
          </a:xfrm>
          <a:prstGeom prst="rect">
            <a:avLst/>
          </a:prstGeom>
        </p:spPr>
      </p:pic>
      <p:pic>
        <p:nvPicPr>
          <p:cNvPr id="5" name="图片 4"/>
          <p:cNvPicPr>
            <a:picLocks noChangeAspect="1"/>
          </p:cNvPicPr>
          <p:nvPr/>
        </p:nvPicPr>
        <p:blipFill>
          <a:blip r:embed="rId2"/>
          <a:stretch>
            <a:fillRect/>
          </a:stretch>
        </p:blipFill>
        <p:spPr>
          <a:xfrm>
            <a:off x="333375" y="2952115"/>
            <a:ext cx="11053445" cy="1447800"/>
          </a:xfrm>
          <a:prstGeom prst="rect">
            <a:avLst/>
          </a:prstGeom>
        </p:spPr>
      </p:pic>
      <p:pic>
        <p:nvPicPr>
          <p:cNvPr id="6" name="图片 5"/>
          <p:cNvPicPr>
            <a:picLocks noChangeAspect="1"/>
          </p:cNvPicPr>
          <p:nvPr/>
        </p:nvPicPr>
        <p:blipFill>
          <a:blip r:embed="rId3"/>
          <a:stretch>
            <a:fillRect/>
          </a:stretch>
        </p:blipFill>
        <p:spPr>
          <a:xfrm>
            <a:off x="333375" y="4687570"/>
            <a:ext cx="11053445" cy="1447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26440" y="184785"/>
            <a:ext cx="2044700" cy="6426200"/>
          </a:xfrm>
          <a:prstGeom prst="rect">
            <a:avLst/>
          </a:prstGeom>
        </p:spPr>
      </p:pic>
      <p:pic>
        <p:nvPicPr>
          <p:cNvPr id="3" name="图片 2"/>
          <p:cNvPicPr>
            <a:picLocks noChangeAspect="1"/>
          </p:cNvPicPr>
          <p:nvPr/>
        </p:nvPicPr>
        <p:blipFill>
          <a:blip r:embed="rId2"/>
          <a:stretch>
            <a:fillRect/>
          </a:stretch>
        </p:blipFill>
        <p:spPr>
          <a:xfrm>
            <a:off x="2828925" y="107315"/>
            <a:ext cx="2541270" cy="6411595"/>
          </a:xfrm>
          <a:prstGeom prst="rect">
            <a:avLst/>
          </a:prstGeom>
        </p:spPr>
      </p:pic>
      <p:pic>
        <p:nvPicPr>
          <p:cNvPr id="5" name="图片 4"/>
          <p:cNvPicPr>
            <a:picLocks noChangeAspect="1"/>
          </p:cNvPicPr>
          <p:nvPr/>
        </p:nvPicPr>
        <p:blipFill>
          <a:blip r:embed="rId3"/>
          <a:stretch>
            <a:fillRect/>
          </a:stretch>
        </p:blipFill>
        <p:spPr>
          <a:xfrm>
            <a:off x="7396480" y="92710"/>
            <a:ext cx="2076450" cy="6610985"/>
          </a:xfrm>
          <a:prstGeom prst="rect">
            <a:avLst/>
          </a:prstGeom>
        </p:spPr>
      </p:pic>
      <p:pic>
        <p:nvPicPr>
          <p:cNvPr id="6" name="图片 5"/>
          <p:cNvPicPr>
            <a:picLocks noChangeAspect="1"/>
          </p:cNvPicPr>
          <p:nvPr/>
        </p:nvPicPr>
        <p:blipFill>
          <a:blip r:embed="rId4"/>
          <a:stretch>
            <a:fillRect/>
          </a:stretch>
        </p:blipFill>
        <p:spPr>
          <a:xfrm>
            <a:off x="9596755" y="92710"/>
            <a:ext cx="2519045" cy="6610985"/>
          </a:xfrm>
          <a:prstGeom prst="rect">
            <a:avLst/>
          </a:prstGeom>
        </p:spPr>
      </p:pic>
      <p:sp>
        <p:nvSpPr>
          <p:cNvPr id="7" name="文本框 6"/>
          <p:cNvSpPr txBox="1"/>
          <p:nvPr>
            <p:custDataLst>
              <p:tags r:id="rId5"/>
            </p:custDataLst>
          </p:nvPr>
        </p:nvSpPr>
        <p:spPr>
          <a:xfrm>
            <a:off x="67310" y="463550"/>
            <a:ext cx="601345" cy="5631180"/>
          </a:xfrm>
          <a:prstGeom prst="rect">
            <a:avLst/>
          </a:prstGeom>
          <a:noFill/>
        </p:spPr>
        <p:txBody>
          <a:bodyPr wrap="square" rtlCol="0">
            <a:spAutoFit/>
          </a:bodyPr>
          <a:p>
            <a:r>
              <a:rPr lang="zh-CN" altLang="en-US" sz="3600" b="1">
                <a:solidFill>
                  <a:srgbClr val="FF0000"/>
                </a:solidFill>
                <a:latin typeface="宋体" panose="02010600030101010101" pitchFamily="2" charset="-122"/>
                <a:ea typeface="宋体" panose="02010600030101010101" pitchFamily="2" charset="-122"/>
              </a:rPr>
              <a:t>语文</a:t>
            </a:r>
            <a:r>
              <a:rPr lang="zh-CN" altLang="en-US" sz="3600" b="1">
                <a:solidFill>
                  <a:srgbClr val="FF0000"/>
                </a:solidFill>
                <a:latin typeface="宋体" panose="02010600030101010101" pitchFamily="2" charset="-122"/>
                <a:ea typeface="宋体" panose="02010600030101010101" pitchFamily="2" charset="-122"/>
                <a:sym typeface="+mn-ea"/>
              </a:rPr>
              <a:t>各班</a:t>
            </a:r>
            <a:r>
              <a:rPr lang="zh-CN" altLang="en-US" sz="3600" b="1">
                <a:solidFill>
                  <a:srgbClr val="FF0000"/>
                </a:solidFill>
                <a:latin typeface="宋体" panose="02010600030101010101" pitchFamily="2" charset="-122"/>
                <a:ea typeface="宋体" panose="02010600030101010101" pitchFamily="2" charset="-122"/>
              </a:rPr>
              <a:t>单科成绩</a:t>
            </a:r>
            <a:r>
              <a:rPr lang="zh-CN" altLang="en-US" sz="3600" b="1">
                <a:solidFill>
                  <a:srgbClr val="FF0000"/>
                </a:solidFill>
                <a:latin typeface="宋体" panose="02010600030101010101" pitchFamily="2" charset="-122"/>
                <a:ea typeface="宋体" panose="02010600030101010101" pitchFamily="2" charset="-122"/>
              </a:rPr>
              <a:t>优秀</a:t>
            </a:r>
            <a:endParaRPr lang="zh-CN" altLang="en-US" sz="3600" b="1">
              <a:solidFill>
                <a:srgbClr val="FF0000"/>
              </a:solidFill>
              <a:latin typeface="宋体" panose="02010600030101010101" pitchFamily="2" charset="-122"/>
              <a:ea typeface="宋体" panose="02010600030101010101" pitchFamily="2" charset="-122"/>
            </a:endParaRPr>
          </a:p>
        </p:txBody>
      </p:sp>
      <p:sp>
        <p:nvSpPr>
          <p:cNvPr id="8" name="文本框 7"/>
          <p:cNvSpPr txBox="1"/>
          <p:nvPr/>
        </p:nvSpPr>
        <p:spPr>
          <a:xfrm>
            <a:off x="6445250" y="318770"/>
            <a:ext cx="601345" cy="5631180"/>
          </a:xfrm>
          <a:prstGeom prst="rect">
            <a:avLst/>
          </a:prstGeom>
          <a:noFill/>
        </p:spPr>
        <p:txBody>
          <a:bodyPr wrap="square" rtlCol="0">
            <a:spAutoFit/>
          </a:bodyPr>
          <a:p>
            <a:r>
              <a:rPr lang="zh-CN" altLang="en-US" sz="3600" b="1">
                <a:solidFill>
                  <a:srgbClr val="FF0000"/>
                </a:solidFill>
                <a:latin typeface="宋体" panose="02010600030101010101" pitchFamily="2" charset="-122"/>
                <a:ea typeface="宋体" panose="02010600030101010101" pitchFamily="2" charset="-122"/>
              </a:rPr>
              <a:t>数学</a:t>
            </a:r>
            <a:r>
              <a:rPr lang="zh-CN" altLang="en-US" sz="3600" b="1">
                <a:solidFill>
                  <a:srgbClr val="FF0000"/>
                </a:solidFill>
                <a:latin typeface="宋体" panose="02010600030101010101" pitchFamily="2" charset="-122"/>
                <a:ea typeface="宋体" panose="02010600030101010101" pitchFamily="2" charset="-122"/>
                <a:sym typeface="+mn-ea"/>
              </a:rPr>
              <a:t>各班</a:t>
            </a:r>
            <a:r>
              <a:rPr lang="zh-CN" altLang="en-US" sz="3600" b="1">
                <a:solidFill>
                  <a:srgbClr val="FF0000"/>
                </a:solidFill>
                <a:latin typeface="宋体" panose="02010600030101010101" pitchFamily="2" charset="-122"/>
                <a:ea typeface="宋体" panose="02010600030101010101" pitchFamily="2" charset="-122"/>
              </a:rPr>
              <a:t>单科成绩</a:t>
            </a:r>
            <a:r>
              <a:rPr lang="zh-CN" altLang="en-US" sz="3600" b="1">
                <a:solidFill>
                  <a:srgbClr val="FF0000"/>
                </a:solidFill>
                <a:latin typeface="宋体" panose="02010600030101010101" pitchFamily="2" charset="-122"/>
                <a:ea typeface="宋体" panose="02010600030101010101" pitchFamily="2" charset="-122"/>
                <a:sym typeface="+mn-ea"/>
              </a:rPr>
              <a:t>优秀</a:t>
            </a:r>
            <a:endParaRPr lang="zh-CN" altLang="en-US" sz="3600" b="1">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TABLE_ENDDRAG_ORIGIN_RECT" val="849*479"/>
  <p:tag name="TABLE_ENDDRAG_RECT" val="22*11*849*479"/>
</p:tagLst>
</file>

<file path=ppt/tags/tag12.xml><?xml version="1.0" encoding="utf-8"?>
<p:tagLst xmlns:p="http://schemas.openxmlformats.org/presentationml/2006/main">
  <p:tag name="TABLE_ENDDRAG_ORIGIN_RECT" val="927*521"/>
  <p:tag name="TABLE_ENDDRAG_RECT" val="15*14*927*52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SPECIAL_SOURCE" val="bdnull"/>
</p:tagLst>
</file>

<file path=ppt/tags/tag17.xml><?xml version="1.0" encoding="utf-8"?>
<p:tagLst xmlns:p="http://schemas.openxmlformats.org/presentationml/2006/main">
  <p:tag name="KSO_WM_SPECIAL_SOURCE" val="bdnul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SPECIAL_SOURCE" val="bdnul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SPECIAL_SOURCE" val="bdnul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SPECIAL_SOURCE" val="bdnul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COMMONDATA" val="eyJoZGlkIjoiMWNkNzEwNDE4ZjQ0YTFkMmJlOWE1MTI0NmZiNmM3NjYifQ=="/>
  <p:tag name="KSO_WPP_MARK_KEY" val="fb0dc82d-91ae-42c8-9403-2d55dd535e8a"/>
  <p:tag name="commondata" val="eyJoZGlkIjoiNzBlYzliOGFjN2QyYzAwYTEyMmI3NGJkMTkxYzdlZmQ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8157</Words>
  <Application>WPS 演示</Application>
  <PresentationFormat>宽屏</PresentationFormat>
  <Paragraphs>1696</Paragraphs>
  <Slides>30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30</vt:i4>
      </vt:variant>
    </vt:vector>
  </HeadingPairs>
  <TitlesOfParts>
    <vt:vector size="39" baseType="lpstr">
      <vt:lpstr>Arial</vt:lpstr>
      <vt:lpstr>宋体</vt:lpstr>
      <vt:lpstr>Wingdings</vt:lpstr>
      <vt:lpstr>微软雅黑 Light</vt:lpstr>
      <vt:lpstr>楷体</vt:lpstr>
      <vt:lpstr>微软雅黑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【存在问题】</vt:lpstr>
      <vt:lpstr>【存在问题】</vt:lpstr>
      <vt:lpstr>【下阶段的举措】</vt:lpstr>
      <vt:lpstr>【下阶段的举措】</vt:lpstr>
      <vt:lpstr>【下阶段的举措】</vt:lpstr>
      <vt:lpstr>【下阶段的举措】</vt:lpstr>
      <vt:lpstr>【下阶段的举措】</vt:lpstr>
      <vt:lpstr>【下阶段的举措】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王振东</dc:creator>
  <cp:lastModifiedBy>王振东</cp:lastModifiedBy>
  <cp:revision>25</cp:revision>
  <dcterms:created xsi:type="dcterms:W3CDTF">2023-08-27T15:04:00Z</dcterms:created>
  <dcterms:modified xsi:type="dcterms:W3CDTF">2023-10-17T08:52:20Z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395A3B95745B4D4FB469B1C75CC9E42B_12</vt:lpwstr>
  </property>
  <property fmtid="{D5CDD505-2E9C-101B-9397-08002B2CF9AE}" pid="3" name="KSOProductBuildVer">
    <vt:lpwstr>2052-12.1.0.15712</vt:lpwstr>
  </property>
</Properties>
</file>